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Empieza por el origen: una prueba técnica real de un proceso de selección, reconstruida de forma independiente con datos ficticios. Después, la pregunta. Nada de esto son datos de la empresa.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Promediar productos distintos produce respuestas erróneas con aspecto seguro.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Subraya que los datos son inventados a propósito y con problemas sembrados.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orden importa: editar el origen primero destruye la evidencia.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Abstenerse es una virtud: mejor una etiqueta sin resolver que una errónea y segura.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Tratar el vacío como «sin límite» inventaría una característica del producto.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Estas dos filas reaparecen después como falsas excepciones de precio.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registro era correcto. El problema era el parser.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una queda registrada con una decisión: mantener, consultar, normalizar o investigar.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Comparar lo comparable es una definición que se escribe antes de mirar precios.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Detente en las seis: ¿son decisiones de precio?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precio Starter es una estrategia plausible; los dos registros mal archivados no son precios.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la lección central: la calidad del dato cambia la lectura comercial.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Precio medio ficticio por tipo de producto, con recuentos.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Misma serie y nivel en cada comparación. En dos niveles de Little Lanterns las partes y el volumen llevan etiquetas de edición distintas; la prima es idéntica en ambos casos.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 precio recomendado: se entregan preguntas precisas.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Cierra con el método y señala los ficheros.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6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FF7B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CASO DE ESTUDIO DE ANÁLISIS DE DATOS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86868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spc="-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 Demo</a:t>
            </a:r>
            <a:endParaRPr lang="en-US" sz="8800" dirty="0"/>
          </a:p>
        </p:txBody>
      </p:sp>
      <p:sp>
        <p:nvSpPr>
          <p:cNvPr id="16" name="Text 13"/>
          <p:cNvSpPr/>
          <p:nvPr/>
        </p:nvSpPr>
        <p:spPr>
          <a:xfrm>
            <a:off x="566928" y="21031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rgbClr val="9A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Alfonso Cifuentes · caso de estudio de análisis de precios editoriales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566928" y="2880360"/>
            <a:ext cx="10607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proyecto nace de una prueba técnica que realicé en un proceso de selección para un puesto de análisis de datos en una editorial educativa internacional. El reto: organizar un catálogo, comparar precios de productos realmente equivalentes y explicar qué diferencias merecían investigarse. Lo reconstruí con títulos, colecciones y precios ficticios para poder compartirlo.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66928" y="461772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3F4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362 productos simulados, 12 colecciones y una pregunta: ¿hay diferencias de precio o estamos comparando cosas distintas?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566928" y="56692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ADAPTACIÓN INDEPENDIENTE · DATOS FICTICIOS · NINGÚN PRODUCTO NI PRECIO DE LA EMPRESA DE SELECCIÓN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 PREGUNTA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lista de precios es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lista de supuestos.</a:t>
            </a:r>
            <a:endParaRPr lang="en-US" sz="4400" dirty="0"/>
          </a:p>
        </p:txBody>
      </p:sp>
      <p:sp>
        <p:nvSpPr>
          <p:cNvPr id="16" name="Text 13"/>
          <p:cNvSpPr/>
          <p:nvPr/>
        </p:nvSpPr>
        <p:spPr>
          <a:xfrm>
            <a:off x="566928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media global de este catálogo ficticio es 44,04 €, una cifra que no describe ningún producto: los cuadernos promedian 24,72 € y los libros del alumno 60,51 €.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 MATERIAL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21208" y="9144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spc="-400" kern="0" dirty="0">
                <a:solidFill>
                  <a:srgbClr val="243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362</a:t>
            </a:r>
            <a:endParaRPr lang="en-US" sz="15000" dirty="0"/>
          </a:p>
        </p:txBody>
      </p:sp>
      <p:sp>
        <p:nvSpPr>
          <p:cNvPr id="16" name="Text 13"/>
          <p:cNvSpPr/>
          <p:nvPr/>
        </p:nvSpPr>
        <p:spPr>
          <a:xfrm>
            <a:off x="6217920" y="14173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productos ficticios,</a:t>
            </a:r>
            <a:endParaRPr lang="en-US" sz="3400" dirty="0"/>
          </a:p>
          <a:p>
            <a:pPr indent="0" marL="0">
              <a:buNone/>
            </a:pPr>
            <a:r>
              <a:rPr lang="en-US" sz="3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series inventadas.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566928" y="388620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18" name="Text 15"/>
          <p:cNvSpPr/>
          <p:nvPr/>
        </p:nvSpPr>
        <p:spPr>
          <a:xfrm>
            <a:off x="566928" y="41148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columnas de origen → 19 enriquecidas · generador con semilla (20261011) · misma semilla, mismos bytes · sin editorial ni precios reales.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 MÉTODO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Fija el producto.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 mira el precio.</a:t>
            </a:r>
            <a:endParaRPr lang="en-US" sz="4400" dirty="0"/>
          </a:p>
        </p:txBody>
      </p:sp>
      <p:sp>
        <p:nvSpPr>
          <p:cNvPr id="16" name="Shape 13"/>
          <p:cNvSpPr/>
          <p:nvPr/>
        </p:nvSpPr>
        <p:spPr>
          <a:xfrm>
            <a:off x="566928" y="3200400"/>
            <a:ext cx="566928" cy="566928"/>
          </a:xfrm>
          <a:prstGeom prst="ellipse">
            <a:avLst/>
          </a:prstGeom>
          <a:solidFill>
            <a:srgbClr val="2433B8"/>
          </a:solidFill>
          <a:ln/>
        </p:spPr>
      </p:sp>
      <p:sp>
        <p:nvSpPr>
          <p:cNvPr id="17" name="Text 14"/>
          <p:cNvSpPr/>
          <p:nvPr/>
        </p:nvSpPr>
        <p:spPr>
          <a:xfrm>
            <a:off x="566928" y="3291840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566928" y="3977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Conservar el origen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3355848" y="3200400"/>
            <a:ext cx="566928" cy="566928"/>
          </a:xfrm>
          <a:prstGeom prst="ellipse">
            <a:avLst/>
          </a:prstGeom>
          <a:solidFill>
            <a:srgbClr val="2433B8"/>
          </a:solidFill>
          <a:ln/>
        </p:spPr>
      </p:sp>
      <p:sp>
        <p:nvSpPr>
          <p:cNvPr id="20" name="Text 17"/>
          <p:cNvSpPr/>
          <p:nvPr/>
        </p:nvSpPr>
        <p:spPr>
          <a:xfrm>
            <a:off x="3355848" y="3291840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3355848" y="3977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Recuperar la estructura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6144768" y="3200400"/>
            <a:ext cx="566928" cy="566928"/>
          </a:xfrm>
          <a:prstGeom prst="ellipse">
            <a:avLst/>
          </a:prstGeom>
          <a:solidFill>
            <a:srgbClr val="2433B8"/>
          </a:solidFill>
          <a:ln/>
        </p:spPr>
      </p:sp>
      <p:sp>
        <p:nvSpPr>
          <p:cNvPr id="23" name="Text 20"/>
          <p:cNvSpPr/>
          <p:nvPr/>
        </p:nvSpPr>
        <p:spPr>
          <a:xfrm>
            <a:off x="6144768" y="3291840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144768" y="3977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lo comparable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8933688" y="3200400"/>
            <a:ext cx="566928" cy="566928"/>
          </a:xfrm>
          <a:prstGeom prst="ellipse">
            <a:avLst/>
          </a:prstGeom>
          <a:solidFill>
            <a:srgbClr val="C2105F"/>
          </a:solidFill>
          <a:ln/>
        </p:spPr>
      </p:sp>
      <p:sp>
        <p:nvSpPr>
          <p:cNvPr id="26" name="Text 23"/>
          <p:cNvSpPr/>
          <p:nvPr/>
        </p:nvSpPr>
        <p:spPr>
          <a:xfrm>
            <a:off x="8933688" y="3291840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8933688" y="3977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Separar hecho y conjetura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1133856" y="3483864"/>
            <a:ext cx="8366760" cy="0"/>
          </a:xfrm>
          <a:prstGeom prst="line">
            <a:avLst/>
          </a:prstGeom>
          <a:noFill/>
          <a:ln w="19050">
            <a:solidFill>
              <a:srgbClr val="C2105F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PASO 2 · ESTRUCTURA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título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esquema.</a:t>
            </a:r>
            <a:endParaRPr lang="en-US" sz="4400" dirty="0"/>
          </a:p>
        </p:txBody>
      </p:sp>
      <p:sp>
        <p:nvSpPr>
          <p:cNvPr id="16" name="Text 13"/>
          <p:cNvSpPr/>
          <p:nvPr/>
        </p:nvSpPr>
        <p:spPr>
          <a:xfrm>
            <a:off x="566928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parser de reglas que solo lee títulos coincidió con las etiquetas de referencia en nivel, pack, solucionario, parte del libro, audio y acceso digital en las 362 filas. En tipo de producto se abstuvo dos veces («TB», «Gleebook») en lugar de adivinar. Las reglas se escribieron para estos títulos: esto comprueba las reglas, no la precisión con datos reales. La edición y la duración del acceso nunca aparecen en el título: solo pueden venir de metadatos.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GOBIERNO DEL DATO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21208" y="9144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spc="-400" kern="0" dirty="0">
                <a:solidFill>
                  <a:srgbClr val="243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6/72</a:t>
            </a:r>
            <a:endParaRPr lang="en-US" sz="15000" dirty="0"/>
          </a:p>
        </p:txBody>
      </p:sp>
      <p:sp>
        <p:nvSpPr>
          <p:cNvPr id="16" name="Text 13"/>
          <p:cNvSpPr/>
          <p:nvPr/>
        </p:nvSpPr>
        <p:spPr>
          <a:xfrm>
            <a:off x="6217920" y="14173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Desconocido</a:t>
            </a:r>
            <a:endParaRPr lang="en-US" sz="3400" dirty="0"/>
          </a:p>
          <a:p>
            <a:pPr indent="0" marL="0">
              <a:buNone/>
            </a:pPr>
            <a:r>
              <a:rPr lang="en-US" sz="3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«no».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566928" y="388620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18" name="Text 15"/>
          <p:cNvSpPr/>
          <p:nvPr/>
        </p:nvSpPr>
        <p:spPr>
          <a:xfrm>
            <a:off x="566928" y="41148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Solo 6 de 72 cuadernos digitales indican duración de acceso (18 meses). Un vacío significa desconocido, no ilimitado.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TRAMPA · SERIE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registros archivados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el nombre equivocado.</a:t>
            </a:r>
            <a:endParaRPr lang="en-US" sz="4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971800"/>
          <a:ext cx="11057839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6766560"/>
                <a:gridCol w="3374136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Fila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Título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Campo serie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Mosaic English B1 Premium Pack with Digital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2105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Glasshouse English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Glasshouse English C1 Study Pack with Digital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2105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Kindred Horizons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</a:tbl>
          </a:graphicData>
        </a:graphic>
      </p:graphicFrame>
      <p:sp>
        <p:nvSpPr>
          <p:cNvPr id="17" name="Text 13"/>
          <p:cNvSpPr/>
          <p:nvPr/>
        </p:nvSpPr>
        <p:spPr>
          <a:xfrm>
            <a:off x="566928" y="4663440"/>
            <a:ext cx="1105783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Señalar y reubicar en una vista de reporting. Nunca sobrescribir el origen.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TRAMPA · PARSING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Gleebook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eBook.</a:t>
            </a:r>
            <a:endParaRPr lang="en-US" sz="4400" dirty="0"/>
          </a:p>
        </p:txBody>
      </p:sp>
      <p:sp>
        <p:nvSpPr>
          <p:cNvPr id="16" name="Shape 13"/>
          <p:cNvSpPr/>
          <p:nvPr/>
        </p:nvSpPr>
        <p:spPr>
          <a:xfrm>
            <a:off x="566928" y="3017520"/>
            <a:ext cx="5486400" cy="2377440"/>
          </a:xfrm>
          <a:prstGeom prst="rect">
            <a:avLst/>
          </a:prstGeom>
          <a:solidFill>
            <a:srgbClr val="FBFBF8"/>
          </a:solidFill>
          <a:ln w="15875">
            <a:solidFill>
              <a:srgbClr val="15161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1248" y="32004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REGLA INGENUA POR SUBCADENA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41248" y="36118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"ebook" in title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41248" y="425196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800" dirty="0"/>
          </a:p>
        </p:txBody>
      </p:sp>
      <p:sp>
        <p:nvSpPr>
          <p:cNvPr id="20" name="Text 17"/>
          <p:cNvSpPr/>
          <p:nvPr/>
        </p:nvSpPr>
        <p:spPr>
          <a:xfrm>
            <a:off x="1527048" y="45262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falso eBook: se concede acceso digital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6108192" y="3017520"/>
            <a:ext cx="5486400" cy="2377440"/>
          </a:xfrm>
          <a:prstGeom prst="rect">
            <a:avLst/>
          </a:prstGeom>
          <a:solidFill>
            <a:srgbClr val="FBFBF8"/>
          </a:solidFill>
          <a:ln w="15875">
            <a:solidFill>
              <a:srgbClr val="15161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32004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REGLA CON LÍMITES DE PALABRA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382512" y="36118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\be-?book\b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382512" y="425196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243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4800" dirty="0"/>
          </a:p>
        </p:txBody>
      </p:sp>
      <p:sp>
        <p:nvSpPr>
          <p:cNvPr id="25" name="Text 22"/>
          <p:cNvSpPr/>
          <p:nvPr/>
        </p:nvSpPr>
        <p:spPr>
          <a:xfrm>
            <a:off x="7068312" y="45262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coincidencias: lo impreso sigue impreso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TRAMPAS 3–7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ambigüedad es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deuda operativa.</a:t>
            </a:r>
            <a:endParaRPr lang="en-US" sz="4400" dirty="0"/>
          </a:p>
        </p:txBody>
      </p:sp>
      <p:sp>
        <p:nvSpPr>
          <p:cNvPr id="16" name="Shape 13"/>
          <p:cNvSpPr/>
          <p:nvPr/>
        </p:nvSpPr>
        <p:spPr>
          <a:xfrm>
            <a:off x="566928" y="2898648"/>
            <a:ext cx="329184" cy="329184"/>
          </a:xfrm>
          <a:prstGeom prst="ellipse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66928" y="2935224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115568" y="289864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Alias de edición: «Second Edition» ×3 y «2nd Edition» ×3. Normalizar solo en reporting.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66928" y="3520440"/>
            <a:ext cx="329184" cy="329184"/>
          </a:xfrm>
          <a:prstGeom prst="ellipse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66928" y="3557016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115568" y="352044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Nombre del pack: «+ Online Access» ×6 frente a «with Digital» ×24. Fusionarlos es una decisión de negocio.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66928" y="4142232"/>
            <a:ext cx="329184" cy="329184"/>
          </a:xfrm>
          <a:prstGeom prst="ellipse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66928" y="4178808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115568" y="414223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Deriva de taxonomía: fila 61, un libro de Primaria en un subsegmento de Secundaria.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566928" y="4764024"/>
            <a:ext cx="329184" cy="329184"/>
          </a:xfrm>
          <a:prstGeom prst="ellipse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66928" y="4800600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115568" y="476402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«TB» a 108,49 €: único precio sobre la valla IQR superior (unos 100 €). Tipo sin resolver.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566928" y="5385816"/>
            <a:ext cx="329184" cy="329184"/>
          </a:xfrm>
          <a:prstGeom prst="ellipse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66928" y="542239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1115568" y="538581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Duración de acceso escasa: 66 cuadernos digitales no indican nada.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DISEÑO ANALÍTICO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21208" y="9144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b="1" spc="-400" kern="0" dirty="0">
                <a:solidFill>
                  <a:srgbClr val="243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15000" dirty="0"/>
          </a:p>
        </p:txBody>
      </p:sp>
      <p:sp>
        <p:nvSpPr>
          <p:cNvPr id="16" name="Text 13"/>
          <p:cNvSpPr/>
          <p:nvPr/>
        </p:nvSpPr>
        <p:spPr>
          <a:xfrm>
            <a:off x="6217920" y="14173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grupos comparables</a:t>
            </a:r>
            <a:endParaRPr lang="en-US" sz="3400" dirty="0"/>
          </a:p>
          <a:p>
            <a:pPr indent="0" marL="0">
              <a:buNone/>
            </a:pPr>
            <a:r>
              <a:rPr lang="en-US" sz="3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68.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566928" y="388620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18" name="Text 15"/>
          <p:cNvSpPr/>
          <p:nvPr/>
        </p:nvSpPr>
        <p:spPr>
          <a:xfrm>
            <a:off x="566928" y="41148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Diez atributos fijos: serie, tipo, rol, parte, pack, solucionario, ambos accesos digitales, recursos y edición. Solo cambia el nivel. 8 grupos tienen un único nivel y quedan fuera.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HALLAZGO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6692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5097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335024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719072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103120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48716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87121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255264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39312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023360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40740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79145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6692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95097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335024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719072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103120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48716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87121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255264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639312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023360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40740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79145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6692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5097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335024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1719072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2103120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248716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287121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3255264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3639312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023360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440740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79145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6692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95097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1335024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719072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2103120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248716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287121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3255264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3639312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023360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440740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79145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566928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50976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335024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719072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2103120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2487168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2871216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2871216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3255264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3255264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3639312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3639312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5" name="Shape 72"/>
          <p:cNvSpPr/>
          <p:nvPr/>
        </p:nvSpPr>
        <p:spPr>
          <a:xfrm>
            <a:off x="4023360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4023360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7" name="Shape 74"/>
          <p:cNvSpPr/>
          <p:nvPr/>
        </p:nvSpPr>
        <p:spPr>
          <a:xfrm>
            <a:off x="4407408" y="2679192"/>
            <a:ext cx="310896" cy="310896"/>
          </a:xfrm>
          <a:prstGeom prst="rect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4407408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1100" dirty="0"/>
          </a:p>
        </p:txBody>
      </p:sp>
      <p:sp>
        <p:nvSpPr>
          <p:cNvPr id="79" name="Shape 76"/>
          <p:cNvSpPr/>
          <p:nvPr/>
        </p:nvSpPr>
        <p:spPr>
          <a:xfrm>
            <a:off x="4791456" y="2679192"/>
            <a:ext cx="310896" cy="310896"/>
          </a:xfrm>
          <a:prstGeom prst="rect">
            <a:avLst/>
          </a:prstGeom>
          <a:ln w="19050">
            <a:solidFill>
              <a:srgbClr val="C2105F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4791456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1100" dirty="0"/>
          </a:p>
        </p:txBody>
      </p:sp>
      <p:sp>
        <p:nvSpPr>
          <p:cNvPr id="81" name="Text 78"/>
          <p:cNvSpPr/>
          <p:nvPr/>
        </p:nvSpPr>
        <p:spPr>
          <a:xfrm>
            <a:off x="5486400" y="10058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800" b="1" spc="-3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54/60</a:t>
            </a:r>
            <a:endParaRPr lang="en-US" sz="10800" dirty="0"/>
          </a:p>
        </p:txBody>
      </p:sp>
      <p:sp>
        <p:nvSpPr>
          <p:cNvPr id="82" name="Text 79"/>
          <p:cNvSpPr/>
          <p:nvPr/>
        </p:nvSpPr>
        <p:spPr>
          <a:xfrm>
            <a:off x="5486400" y="274320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mantienen un precio</a:t>
            </a:r>
            <a:endParaRPr lang="en-US" sz="2800" dirty="0"/>
          </a:p>
          <a:p>
            <a:pPr algn="r" indent="0" marL="0">
              <a:buNone/>
            </a:pPr>
            <a:r>
              <a:rPr lang="en-US" sz="28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todos los niveles.</a:t>
            </a:r>
            <a:endParaRPr lang="en-US" sz="2800" dirty="0"/>
          </a:p>
        </p:txBody>
      </p:sp>
      <p:sp>
        <p:nvSpPr>
          <p:cNvPr id="83" name="Shape 80"/>
          <p:cNvSpPr/>
          <p:nvPr/>
        </p:nvSpPr>
        <p:spPr>
          <a:xfrm>
            <a:off x="566928" y="416052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84" name="Text 81"/>
          <p:cNvSpPr/>
          <p:nvPr/>
        </p:nvSpPr>
        <p:spPr>
          <a:xfrm>
            <a:off x="566928" y="4389120"/>
            <a:ext cx="1105783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90,0 % de los grupos comparables. Quedan seis excepciones.</a:t>
            </a:r>
            <a:endParaRPr lang="en-US" sz="1900" dirty="0"/>
          </a:p>
        </p:txBody>
      </p:sp>
      <p:sp>
        <p:nvSpPr>
          <p:cNvPr id="85" name="Text 82"/>
          <p:cNvSpPr/>
          <p:nvPr/>
        </p:nvSpPr>
        <p:spPr>
          <a:xfrm>
            <a:off x="566928" y="5212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Starter más barato · M = registro mal archivado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 EXCEPCIONES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86868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precios Starter,</a:t>
            </a:r>
            <a:endParaRPr lang="en-US" sz="4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0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errores de archivo.</a:t>
            </a:r>
            <a:endParaRPr lang="en-US" sz="4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331720"/>
          <a:ext cx="11057839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5486400"/>
                <a:gridCol w="1600200"/>
                <a:gridCol w="1234440"/>
                <a:gridCol w="1133856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Tipo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Serie (registrada) · configuración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Valor atípico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Resto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3F4E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Diferencia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61A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43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Precio Starter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Mosaic English · Student Book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Starter 33,49 €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41,49 €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−8,00 €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43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Precio Starter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Mosaic English · Workbook · with Audio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Starter 16,49 €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−4,00 €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43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Precio Starter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Silverline Skills · Student Book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Starter 39,49 €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47,49 €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−8,00 €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43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Precio Starter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Silverline Skills · Workbook · with Audio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Starter 24,49 €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28,49 €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−4,00 €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2105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Error de archivo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Glasshouse English · Student Book · Premium Pack  (fila 20: Mosaic English)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B1 69,49 €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86,49 €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−17,00 €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2105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Error de archivo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Kindred Horizons · Student Book · Study Pack  (fila 155: Glasshouse English)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C1 67,49 €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69,49 €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5161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−2,00 €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C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8"/>
                    </a:solidFill>
                  </a:tcPr>
                </a:tc>
              </a:tr>
            </a:tbl>
          </a:graphicData>
        </a:graphic>
      </p:graphicFrame>
      <p:sp>
        <p:nvSpPr>
          <p:cNvPr id="17" name="Text 13"/>
          <p:cNvSpPr/>
          <p:nvPr/>
        </p:nvSpPr>
        <p:spPr>
          <a:xfrm>
            <a:off x="566928" y="5596128"/>
            <a:ext cx="1105783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C4E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Cuatro niveles Starter entre 4 y 8 € por debajo del resto: estrategia plausible, sin confirmar. Dos grupos contienen un producto de otra serie: su «excepción» es un error de archivo.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VISTA DE REPORTING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6692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5097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335024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719072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103120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48716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87121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255264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39312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023360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407408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791456" y="1143000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6692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95097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335024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719072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103120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48716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87121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255264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639312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023360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407408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791456" y="1527048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6692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5097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335024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1719072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2103120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248716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287121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3255264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3639312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023360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4407408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791456" y="1911096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6692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95097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1335024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719072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2103120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248716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287121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3255264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3639312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023360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4407408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791456" y="2295144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566928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50976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335024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719072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2103120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2487168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2871216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2871216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3255264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3255264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3639312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3639312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5" name="Shape 72"/>
          <p:cNvSpPr/>
          <p:nvPr/>
        </p:nvSpPr>
        <p:spPr>
          <a:xfrm>
            <a:off x="4023360" y="2679192"/>
            <a:ext cx="310896" cy="310896"/>
          </a:xfrm>
          <a:prstGeom prst="rect">
            <a:avLst/>
          </a:prstGeom>
          <a:ln w="19050">
            <a:solidFill>
              <a:srgbClr val="2433B8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4023360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3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100" dirty="0"/>
          </a:p>
        </p:txBody>
      </p:sp>
      <p:sp>
        <p:nvSpPr>
          <p:cNvPr id="77" name="Shape 74"/>
          <p:cNvSpPr/>
          <p:nvPr/>
        </p:nvSpPr>
        <p:spPr>
          <a:xfrm>
            <a:off x="4407408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4407408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F4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79" name="Shape 76"/>
          <p:cNvSpPr/>
          <p:nvPr/>
        </p:nvSpPr>
        <p:spPr>
          <a:xfrm>
            <a:off x="4791456" y="2679192"/>
            <a:ext cx="310896" cy="310896"/>
          </a:xfrm>
          <a:prstGeom prst="rect">
            <a:avLst/>
          </a:prstGeom>
          <a:solidFill>
            <a:srgbClr val="2433B8"/>
          </a:solidFill>
          <a:ln w="19050">
            <a:solidFill>
              <a:srgbClr val="2433B8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4791456" y="2743200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3F4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81" name="Text 78"/>
          <p:cNvSpPr/>
          <p:nvPr/>
        </p:nvSpPr>
        <p:spPr>
          <a:xfrm>
            <a:off x="5486400" y="10058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800" b="1" spc="-300" kern="0" dirty="0">
                <a:solidFill>
                  <a:srgbClr val="243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56/60</a:t>
            </a:r>
            <a:endParaRPr lang="en-US" sz="10800" dirty="0"/>
          </a:p>
        </p:txBody>
      </p:sp>
      <p:sp>
        <p:nvSpPr>
          <p:cNvPr id="82" name="Text 79"/>
          <p:cNvSpPr/>
          <p:nvPr/>
        </p:nvSpPr>
        <p:spPr>
          <a:xfrm>
            <a:off x="5486400" y="274320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 reubicar</a:t>
            </a:r>
            <a:endParaRPr lang="en-US" sz="2800" dirty="0"/>
          </a:p>
          <a:p>
            <a:pPr algn="r" indent="0" marL="0">
              <a:buNone/>
            </a:pPr>
            <a:r>
              <a:rPr lang="en-US" sz="28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registros.</a:t>
            </a:r>
            <a:endParaRPr lang="en-US" sz="2800" dirty="0"/>
          </a:p>
        </p:txBody>
      </p:sp>
      <p:sp>
        <p:nvSpPr>
          <p:cNvPr id="83" name="Shape 80"/>
          <p:cNvSpPr/>
          <p:nvPr/>
        </p:nvSpPr>
        <p:spPr>
          <a:xfrm>
            <a:off x="566928" y="416052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84" name="Text 81"/>
          <p:cNvSpPr/>
          <p:nvPr/>
        </p:nvSpPr>
        <p:spPr>
          <a:xfrm>
            <a:off x="566928" y="4389120"/>
            <a:ext cx="1105783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93,3 %, sin tocar el fichero de origen. Dos «excepciones de precio» eran errores de datos.</a:t>
            </a:r>
            <a:endParaRPr lang="en-US" sz="1900" dirty="0"/>
          </a:p>
        </p:txBody>
      </p:sp>
      <p:sp>
        <p:nvSpPr>
          <p:cNvPr id="85" name="Text 82"/>
          <p:cNvSpPr/>
          <p:nvPr/>
        </p:nvSpPr>
        <p:spPr>
          <a:xfrm>
            <a:off x="566928" y="5212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Starter más barato · M = registro mal archivado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MEZCLA DE PRODUCTOS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6012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Productos distintos,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referencias distintas.</a:t>
            </a:r>
            <a:endParaRPr lang="en-US" sz="4400" dirty="0"/>
          </a:p>
        </p:txBody>
      </p:sp>
      <p:sp>
        <p:nvSpPr>
          <p:cNvPr id="16" name="Text 13"/>
          <p:cNvSpPr/>
          <p:nvPr/>
        </p:nvSpPr>
        <p:spPr>
          <a:xfrm>
            <a:off x="566928" y="291693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Cuaderno (120)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493008" y="2880360"/>
            <a:ext cx="1458455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18" name="Text 15"/>
          <p:cNvSpPr/>
          <p:nvPr/>
        </p:nvSpPr>
        <p:spPr>
          <a:xfrm>
            <a:off x="5042903" y="291693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24,72 €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66928" y="339242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Libro del alumno (108)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493008" y="3355848"/>
            <a:ext cx="3570029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21" name="Text 18"/>
          <p:cNvSpPr/>
          <p:nvPr/>
        </p:nvSpPr>
        <p:spPr>
          <a:xfrm>
            <a:off x="7154477" y="33924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60,51 €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66928" y="386791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Cuaderno digital (72)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493008" y="3831336"/>
            <a:ext cx="3234324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24" name="Text 21"/>
          <p:cNvSpPr/>
          <p:nvPr/>
        </p:nvSpPr>
        <p:spPr>
          <a:xfrm>
            <a:off x="6818772" y="38679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54,82 €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66928" y="43434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Libro (primaria) (60)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3493008" y="4306824"/>
            <a:ext cx="2329870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27" name="Text 24"/>
          <p:cNvSpPr/>
          <p:nvPr/>
        </p:nvSpPr>
        <p:spPr>
          <a:xfrm>
            <a:off x="5914318" y="43434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39,49 €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928" y="48188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TB (sin resolver) (1)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3493008" y="4782312"/>
            <a:ext cx="6400800" cy="274320"/>
          </a:xfrm>
          <a:prstGeom prst="rect">
            <a:avLst/>
          </a:prstGeom>
          <a:solidFill>
            <a:srgbClr val="C2105F"/>
          </a:solidFill>
          <a:ln/>
        </p:spPr>
      </p:sp>
      <p:sp>
        <p:nvSpPr>
          <p:cNvPr id="30" name="Text 27"/>
          <p:cNvSpPr/>
          <p:nvPr/>
        </p:nvSpPr>
        <p:spPr>
          <a:xfrm>
            <a:off x="9985248" y="481888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108,49 €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66928" y="529437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Recurso (1)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3493008" y="5257800"/>
            <a:ext cx="854895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33" name="Text 30"/>
          <p:cNvSpPr/>
          <p:nvPr/>
        </p:nvSpPr>
        <p:spPr>
          <a:xfrm>
            <a:off x="4439343" y="529437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14,49 €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566928" y="5806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C4E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 global 44,04 €: solo contexto, nunca referencia de comparación.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1516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C210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COMPARACIONES EMPAREJADAS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1440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b="1" dirty="0">
                <a:solidFill>
                  <a:srgbClr val="1516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partes cuestan más</a:t>
            </a:r>
            <a:endParaRPr lang="en-US" sz="4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000" i="1" dirty="0">
                <a:solidFill>
                  <a:srgbClr val="2433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un libro.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566928" y="2606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LITTLE LANTERNS · MISMO NIVEL · ESTRICTA EN 4 DE 6 NIVELES · 2 ORIENTATIVAS (EDICIÓN DISTINTA)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66928" y="2926080"/>
            <a:ext cx="4898375" cy="274320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18" name="Text 15"/>
          <p:cNvSpPr/>
          <p:nvPr/>
        </p:nvSpPr>
        <p:spPr>
          <a:xfrm>
            <a:off x="5602463" y="2944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Completo 54,49 €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66928" y="3264408"/>
            <a:ext cx="2786743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20" name="Shape 17"/>
          <p:cNvSpPr/>
          <p:nvPr/>
        </p:nvSpPr>
        <p:spPr>
          <a:xfrm>
            <a:off x="3353671" y="3264408"/>
            <a:ext cx="2786743" cy="274320"/>
          </a:xfrm>
          <a:prstGeom prst="rect">
            <a:avLst/>
          </a:prstGeom>
          <a:solidFill>
            <a:srgbClr val="6B78D6"/>
          </a:solidFill>
          <a:ln/>
        </p:spPr>
      </p:sp>
      <p:sp>
        <p:nvSpPr>
          <p:cNvPr id="21" name="Shape 18"/>
          <p:cNvSpPr/>
          <p:nvPr/>
        </p:nvSpPr>
        <p:spPr>
          <a:xfrm>
            <a:off x="5465303" y="3236976"/>
            <a:ext cx="675111" cy="329184"/>
          </a:xfrm>
          <a:prstGeom prst="rect">
            <a:avLst/>
          </a:prstGeom>
          <a:ln w="25400">
            <a:solidFill>
              <a:srgbClr val="C2105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77574" y="328269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+ B 62,00 €   +7,51 € · +13,8 %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566928" y="3749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4C4E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WILDFLOWER WORDS · MISMO NIVEL · ESTRICTA EN 6 DE 6 NIVELES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66928" y="4069080"/>
            <a:ext cx="4179215" cy="274320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25" name="Text 22"/>
          <p:cNvSpPr/>
          <p:nvPr/>
        </p:nvSpPr>
        <p:spPr>
          <a:xfrm>
            <a:off x="4883303" y="4087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516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Completo 46,49 €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66928" y="4407408"/>
            <a:ext cx="2380418" cy="274320"/>
          </a:xfrm>
          <a:prstGeom prst="rect">
            <a:avLst/>
          </a:prstGeom>
          <a:solidFill>
            <a:srgbClr val="2433B8"/>
          </a:solidFill>
          <a:ln/>
        </p:spPr>
      </p:sp>
      <p:sp>
        <p:nvSpPr>
          <p:cNvPr id="27" name="Shape 24"/>
          <p:cNvSpPr/>
          <p:nvPr/>
        </p:nvSpPr>
        <p:spPr>
          <a:xfrm>
            <a:off x="2947346" y="4407408"/>
            <a:ext cx="2380418" cy="274320"/>
          </a:xfrm>
          <a:prstGeom prst="rect">
            <a:avLst/>
          </a:prstGeom>
          <a:solidFill>
            <a:srgbClr val="6B78D6"/>
          </a:solidFill>
          <a:ln/>
        </p:spPr>
      </p:sp>
      <p:sp>
        <p:nvSpPr>
          <p:cNvPr id="28" name="Shape 25"/>
          <p:cNvSpPr/>
          <p:nvPr/>
        </p:nvSpPr>
        <p:spPr>
          <a:xfrm>
            <a:off x="4746143" y="4379976"/>
            <a:ext cx="581620" cy="329184"/>
          </a:xfrm>
          <a:prstGeom prst="rect">
            <a:avLst/>
          </a:prstGeom>
          <a:ln w="25400">
            <a:solidFill>
              <a:srgbClr val="C2105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64924" y="442569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210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+ B 52,96 €   +6,47 € · +13,9 %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566928" y="4983480"/>
            <a:ext cx="11057839" cy="18288"/>
          </a:xfrm>
          <a:prstGeom prst="rect">
            <a:avLst/>
          </a:prstGeom>
          <a:solidFill>
            <a:srgbClr val="15161A"/>
          </a:solidFill>
          <a:ln/>
        </p:spPr>
      </p:sp>
      <p:sp>
        <p:nvSpPr>
          <p:cNvPr id="31" name="Text 28"/>
          <p:cNvSpPr/>
          <p:nvPr/>
        </p:nvSpPr>
        <p:spPr>
          <a:xfrm>
            <a:off x="566928" y="5166360"/>
            <a:ext cx="1105783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16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Solucionarios: 24 de 24 parejas de cuaderno con y sin soluciones comparten precio al emparejar por serie, nivel y edición.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6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FF7B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LÍMITES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914400"/>
            <a:ext cx="110578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b="1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un precio de catálogo</a:t>
            </a:r>
            <a:endParaRPr lang="en-US" sz="4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000" i="1" dirty="0">
                <a:solidFill>
                  <a:srgbClr val="9A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puede decir.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566928" y="2468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 ESTÁ EN LOS DATOS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66928" y="2743200"/>
            <a:ext cx="110578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strike="sngStrike" dirty="0">
                <a:solidFill>
                  <a:srgbClr val="8D90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 · COSTES · MÁRGENES · DESCUENTOS · ELASTICIDAD</a:t>
            </a:r>
            <a:endParaRPr lang="en-US" sz="2800" dirty="0"/>
          </a:p>
        </p:txBody>
      </p:sp>
      <p:sp>
        <p:nvSpPr>
          <p:cNvPr id="18" name="Shape 15"/>
          <p:cNvSpPr/>
          <p:nvPr/>
        </p:nvSpPr>
        <p:spPr>
          <a:xfrm>
            <a:off x="566928" y="3657600"/>
            <a:ext cx="5486400" cy="1005840"/>
          </a:xfrm>
          <a:prstGeom prst="rect">
            <a:avLst/>
          </a:prstGeom>
          <a:ln w="12700">
            <a:solidFill>
              <a:srgbClr val="3A3C4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9808" y="378561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Q1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9808" y="4041648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¿Es deliberado el descuento Starter en Mosaic English y Silverline Skills?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108192" y="3657600"/>
            <a:ext cx="5486400" cy="1005840"/>
          </a:xfrm>
          <a:prstGeom prst="rect">
            <a:avLst/>
          </a:prstGeom>
          <a:ln w="12700">
            <a:solidFill>
              <a:srgbClr val="3A3C4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91072" y="378561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Q2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291072" y="4041648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 gestiona los metadatos de serie y cómo se archivaron mal las filas 20 y 155?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566928" y="4754880"/>
            <a:ext cx="5486400" cy="1005840"/>
          </a:xfrm>
          <a:prstGeom prst="rect">
            <a:avLst/>
          </a:prstGeom>
          <a:ln w="12700">
            <a:solidFill>
              <a:srgbClr val="3A3C4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49808" y="488289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Q3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749808" y="5138928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¿Es intencionado el sobrecoste de en torno al 14 % por comprar un libro en dos partes?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6108192" y="4754880"/>
            <a:ext cx="5486400" cy="1005840"/>
          </a:xfrm>
          <a:prstGeom prst="rect">
            <a:avLst/>
          </a:prstGeom>
          <a:ln w="12700">
            <a:solidFill>
              <a:srgbClr val="3A3C4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291072" y="488289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Q4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6291072" y="5138928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es «TB» y encaja 108,49 € en este catálogo?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6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61927" y="2286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63095" y="228600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761927" y="6629400"/>
            <a:ext cx="201168" cy="0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963095" y="6428232"/>
            <a:ext cx="0" cy="201168"/>
          </a:xfrm>
          <a:prstGeom prst="line">
            <a:avLst/>
          </a:prstGeom>
          <a:noFill/>
          <a:ln w="9525">
            <a:solidFill>
              <a:srgbClr val="F3F4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3840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pPr indent="0" marL="0">
              <a:buNone/>
            </a:pPr>
            <a:r>
              <a:rPr lang="en-US" sz="1300" spc="100" kern="0" dirty="0">
                <a:solidFill>
                  <a:srgbClr val="FF7B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pPr indent="0" marL="0">
              <a:buNone/>
            </a:pPr>
            <a:r>
              <a:rPr lang="en-US" sz="13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052767" y="4114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CONCLUSIÓN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" y="63550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17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138367" y="6355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B9BCC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DATOS FICTICIOS · CASO INDEPENDIENTE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66928" y="100584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b="1" spc="100" kern="0" dirty="0">
                <a:solidFill>
                  <a:srgbClr val="F3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 Demo</a:t>
            </a:r>
            <a:endParaRPr lang="en-US" sz="8000" dirty="0"/>
          </a:p>
        </p:txBody>
      </p:sp>
      <p:sp>
        <p:nvSpPr>
          <p:cNvPr id="16" name="Text 13"/>
          <p:cNvSpPr/>
          <p:nvPr/>
        </p:nvSpPr>
        <p:spPr>
          <a:xfrm>
            <a:off x="566928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i="1" dirty="0">
                <a:solidFill>
                  <a:srgbClr val="9A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Conserva el origen. Recupera la estructura. Compara lo comparable. Di lo que no sabes.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566928" y="3840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3E4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Ficheros: dataset sintético (CSV de origen y enriquecido), JSON de análisis, Excel con fórmulas vivas, esta presentación y cuatro vídeos narrados (ES/EN, largo y corto). Generador, análisis y tests reproducibles con la semilla 20261011.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66928" y="52120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7BB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PRICINGDEMO-ALFONSOCIFUENTES.VERCEL.APP · GITHUB.COM/ALFONSOCIFUENTES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566928" y="557784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A2A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Inspirado en una prueba técnica de selección; todas las series, productos y precios son inventados. Sin relación con ninguna editorial ni empleador.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Pricing Demo — Caso de estudio de análisis de precios editoriales (datos ficticios)</dc:title>
  <dc:subject>Pricing analytics and data quality on an invented catalogue</dc:subject>
  <dc:creator>Alfonso Cifuentes</dc:creator>
  <cp:lastModifiedBy>Alfonso Cifuentes</cp:lastModifiedBy>
  <cp:revision>1</cp:revision>
  <dcterms:created xsi:type="dcterms:W3CDTF">2026-10-16T11:15:36Z</dcterms:created>
  <dcterms:modified xsi:type="dcterms:W3CDTF">2026-10-16T11:15:36Z</dcterms:modified>
</cp:coreProperties>
</file>