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with where the case comes from: a real recruitment technical assessment, rebuilt independently with fictional data. Then the question. Nothing here is employer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Averages across unlike products produce confident wrong answers.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Stress that the data is invented on purpose, with planted problems.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order matters: editing the source first destroys evidence.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Abstaining is a feature: an unresolved label is better than a confident wrong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Treating blanks as “no limit” would invent a product feature.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two rows reappear later as fake price exceptions.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record was right. The parser was the problem.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one is logged with a decision: stet, query, normalise or investigate.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Like for like is a definition you write down before you look at prices.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Pause on the six: are they pricing decisions?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Starter pricing is plausible strategy; the two misfiled records are not prices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core lesson: data quality changes the commercial reading.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Mean fictional list price by product type, with counts.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series and level in every comparison. At two Little Lanterns levels the parts and the volume carry different edition labels; the premium is identical either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recommended price: hand over precise questions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the method, and point to the files.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5161A"/>
        </a:solidFill>
      </p:bgPr>
    </p:bg>
    <p:spTree>
      <p:nvGrpSpPr>
        <p:cNvPr id="1" name=""/>
        <p:cNvGrpSpPr/>
        <p:nvPr/>
      </p:nvGrpSpPr>
      <p:grpSpPr>
        <a:xfrm>
          <a:off x="0" y="0"/>
          <a:ext cx="0" cy="0"/>
          <a:chOff x="0" y="0"/>
          <a:chExt cx="0" cy="0"/>
        </a:xfrm>
      </p:grpSpPr>
      <p:sp>
        <p:nvSpPr>
          <p:cNvPr id="2" name="Shape 0"/>
          <p:cNvSpPr/>
          <p:nvPr/>
        </p:nvSpPr>
        <p:spPr>
          <a:xfrm>
            <a:off x="228600" y="228600"/>
            <a:ext cx="201168" cy="0"/>
          </a:xfrm>
          <a:prstGeom prst="line">
            <a:avLst/>
          </a:prstGeom>
          <a:noFill/>
          <a:ln w="9525">
            <a:solidFill>
              <a:srgbClr val="F3F4EF"/>
            </a:solidFill>
            <a:prstDash val="solid"/>
          </a:ln>
        </p:spPr>
      </p:sp>
      <p:sp>
        <p:nvSpPr>
          <p:cNvPr id="3" name="Shape 1"/>
          <p:cNvSpPr/>
          <p:nvPr/>
        </p:nvSpPr>
        <p:spPr>
          <a:xfrm>
            <a:off x="228600" y="228600"/>
            <a:ext cx="0" cy="201168"/>
          </a:xfrm>
          <a:prstGeom prst="line">
            <a:avLst/>
          </a:prstGeom>
          <a:noFill/>
          <a:ln w="9525">
            <a:solidFill>
              <a:srgbClr val="F3F4EF"/>
            </a:solidFill>
            <a:prstDash val="solid"/>
          </a:ln>
        </p:spPr>
      </p:sp>
      <p:sp>
        <p:nvSpPr>
          <p:cNvPr id="4" name="Shape 2"/>
          <p:cNvSpPr/>
          <p:nvPr/>
        </p:nvSpPr>
        <p:spPr>
          <a:xfrm>
            <a:off x="11761927" y="228600"/>
            <a:ext cx="201168" cy="0"/>
          </a:xfrm>
          <a:prstGeom prst="line">
            <a:avLst/>
          </a:prstGeom>
          <a:noFill/>
          <a:ln w="9525">
            <a:solidFill>
              <a:srgbClr val="F3F4EF"/>
            </a:solidFill>
            <a:prstDash val="solid"/>
          </a:ln>
        </p:spPr>
      </p:sp>
      <p:sp>
        <p:nvSpPr>
          <p:cNvPr id="5" name="Shape 3"/>
          <p:cNvSpPr/>
          <p:nvPr/>
        </p:nvSpPr>
        <p:spPr>
          <a:xfrm>
            <a:off x="11963095" y="228600"/>
            <a:ext cx="0" cy="201168"/>
          </a:xfrm>
          <a:prstGeom prst="line">
            <a:avLst/>
          </a:prstGeom>
          <a:noFill/>
          <a:ln w="9525">
            <a:solidFill>
              <a:srgbClr val="F3F4EF"/>
            </a:solidFill>
            <a:prstDash val="solid"/>
          </a:ln>
        </p:spPr>
      </p:sp>
      <p:sp>
        <p:nvSpPr>
          <p:cNvPr id="6" name="Shape 4"/>
          <p:cNvSpPr/>
          <p:nvPr/>
        </p:nvSpPr>
        <p:spPr>
          <a:xfrm>
            <a:off x="228600" y="6629400"/>
            <a:ext cx="201168" cy="0"/>
          </a:xfrm>
          <a:prstGeom prst="line">
            <a:avLst/>
          </a:prstGeom>
          <a:noFill/>
          <a:ln w="9525">
            <a:solidFill>
              <a:srgbClr val="F3F4EF"/>
            </a:solidFill>
            <a:prstDash val="solid"/>
          </a:ln>
        </p:spPr>
      </p:sp>
      <p:sp>
        <p:nvSpPr>
          <p:cNvPr id="7" name="Shape 5"/>
          <p:cNvSpPr/>
          <p:nvPr/>
        </p:nvSpPr>
        <p:spPr>
          <a:xfrm>
            <a:off x="228600" y="6428232"/>
            <a:ext cx="0" cy="201168"/>
          </a:xfrm>
          <a:prstGeom prst="line">
            <a:avLst/>
          </a:prstGeom>
          <a:noFill/>
          <a:ln w="9525">
            <a:solidFill>
              <a:srgbClr val="F3F4EF"/>
            </a:solidFill>
            <a:prstDash val="solid"/>
          </a:ln>
        </p:spPr>
      </p:sp>
      <p:sp>
        <p:nvSpPr>
          <p:cNvPr id="8" name="Shape 6"/>
          <p:cNvSpPr/>
          <p:nvPr/>
        </p:nvSpPr>
        <p:spPr>
          <a:xfrm>
            <a:off x="11761927" y="6629400"/>
            <a:ext cx="201168" cy="0"/>
          </a:xfrm>
          <a:prstGeom prst="line">
            <a:avLst/>
          </a:prstGeom>
          <a:noFill/>
          <a:ln w="9525">
            <a:solidFill>
              <a:srgbClr val="F3F4EF"/>
            </a:solidFill>
            <a:prstDash val="solid"/>
          </a:ln>
        </p:spPr>
      </p:sp>
      <p:sp>
        <p:nvSpPr>
          <p:cNvPr id="9" name="Shape 7"/>
          <p:cNvSpPr/>
          <p:nvPr/>
        </p:nvSpPr>
        <p:spPr>
          <a:xfrm>
            <a:off x="11963095" y="6428232"/>
            <a:ext cx="0" cy="201168"/>
          </a:xfrm>
          <a:prstGeom prst="line">
            <a:avLst/>
          </a:prstGeom>
          <a:noFill/>
          <a:ln w="9525">
            <a:solidFill>
              <a:srgbClr val="F3F4EF"/>
            </a:solidFill>
            <a:prstDash val="solid"/>
          </a:ln>
        </p:spPr>
      </p:sp>
      <p:sp>
        <p:nvSpPr>
          <p:cNvPr id="10" name="Text 8"/>
          <p:cNvSpPr/>
          <p:nvPr/>
        </p:nvSpPr>
        <p:spPr>
          <a:xfrm>
            <a:off x="566928" y="384048"/>
            <a:ext cx="3657600" cy="274320"/>
          </a:xfrm>
          <a:prstGeom prst="rect">
            <a:avLst/>
          </a:prstGeom>
          <a:noFill/>
          <a:ln/>
        </p:spPr>
        <p:txBody>
          <a:bodyPr wrap="square" lIns="0" tIns="0" rIns="0" bIns="0" rtlCol="0" anchor="ctr"/>
          <a:lstStyle/>
          <a:p>
            <a:pPr indent="0" marL="0">
              <a:buNone/>
            </a:pPr>
            <a:r>
              <a:rPr lang="en-US" sz="1300" b="1" spc="100" kern="0" dirty="0">
                <a:solidFill>
                  <a:srgbClr val="F3F4EF"/>
                </a:solidFill>
                <a:latin typeface="Arial" pitchFamily="34" charset="0"/>
                <a:ea typeface="Arial" pitchFamily="34" charset="-122"/>
                <a:cs typeface="Arial" pitchFamily="34" charset="-120"/>
              </a:rPr>
              <a:t>Pricing</a:t>
            </a:r>
            <a:pPr indent="0" marL="0">
              <a:buNone/>
            </a:pPr>
            <a:r>
              <a:rPr lang="en-US" sz="1300" spc="100" kern="0" dirty="0">
                <a:solidFill>
                  <a:srgbClr val="FF7BB3"/>
                </a:solidFill>
                <a:latin typeface="Arial" pitchFamily="34" charset="0"/>
                <a:ea typeface="Arial" pitchFamily="34" charset="-122"/>
                <a:cs typeface="Arial" pitchFamily="34" charset="-120"/>
              </a:rPr>
              <a:t> / </a:t>
            </a:r>
            <a:pPr indent="0" marL="0">
              <a:buNone/>
            </a:pPr>
            <a:r>
              <a:rPr lang="en-US" sz="1300" b="1" spc="100" kern="0" dirty="0">
                <a:solidFill>
                  <a:srgbClr val="F3F4EF"/>
                </a:solidFill>
                <a:latin typeface="Arial" pitchFamily="34" charset="0"/>
                <a:ea typeface="Arial" pitchFamily="34" charset="-122"/>
                <a:cs typeface="Arial" pitchFamily="34" charset="-120"/>
              </a:rPr>
              <a:t>Demo</a:t>
            </a:r>
            <a:endParaRPr lang="en-US" sz="1300" dirty="0"/>
          </a:p>
        </p:txBody>
      </p:sp>
      <p:sp>
        <p:nvSpPr>
          <p:cNvPr id="11" name="Text 9"/>
          <p:cNvSpPr/>
          <p:nvPr/>
        </p:nvSpPr>
        <p:spPr>
          <a:xfrm>
            <a:off x="7052767" y="411480"/>
            <a:ext cx="4572000" cy="274320"/>
          </a:xfrm>
          <a:prstGeom prst="rect">
            <a:avLst/>
          </a:prstGeom>
          <a:noFill/>
          <a:ln/>
        </p:spPr>
        <p:txBody>
          <a:bodyPr wrap="square" lIns="0" tIns="0" rIns="0" bIns="0" rtlCol="0" anchor="t"/>
          <a:lstStyle/>
          <a:p>
            <a:pPr algn="r" indent="0" marL="0">
              <a:buNone/>
            </a:pPr>
            <a:r>
              <a:rPr lang="en-US" sz="1100" b="1" spc="150" kern="0" dirty="0">
                <a:solidFill>
                  <a:srgbClr val="FF7BB3"/>
                </a:solidFill>
                <a:latin typeface="Consolas" pitchFamily="34" charset="0"/>
                <a:ea typeface="Consolas" pitchFamily="34" charset="-122"/>
                <a:cs typeface="Consolas" pitchFamily="34" charset="-120"/>
              </a:rPr>
              <a:t>DATA ANALYTICS CASE STUDY</a:t>
            </a:r>
            <a:endParaRPr lang="en-US" sz="1100" dirty="0"/>
          </a:p>
        </p:txBody>
      </p:sp>
      <p:sp>
        <p:nvSpPr>
          <p:cNvPr id="12" name="Text 10"/>
          <p:cNvSpPr/>
          <p:nvPr/>
        </p:nvSpPr>
        <p:spPr>
          <a:xfrm>
            <a:off x="566928" y="6355080"/>
            <a:ext cx="1828800" cy="228600"/>
          </a:xfrm>
          <a:prstGeom prst="rect">
            <a:avLst/>
          </a:prstGeom>
          <a:noFill/>
          <a:ln/>
        </p:spPr>
        <p:txBody>
          <a:bodyPr wrap="square" lIns="0" tIns="0" rIns="0" bIns="0" rtlCol="0" anchor="t"/>
          <a:lstStyle/>
          <a:p>
            <a:pPr indent="0" marL="0">
              <a:buNone/>
            </a:pPr>
            <a:r>
              <a:rPr lang="en-US" sz="1000" dirty="0">
                <a:solidFill>
                  <a:srgbClr val="B9BCC6"/>
                </a:solidFill>
                <a:latin typeface="Consolas" pitchFamily="34" charset="0"/>
                <a:ea typeface="Consolas" pitchFamily="34" charset="-122"/>
                <a:cs typeface="Consolas" pitchFamily="34" charset="-120"/>
              </a:rPr>
              <a:t>01 / 17</a:t>
            </a:r>
            <a:endParaRPr lang="en-US" sz="1000" dirty="0"/>
          </a:p>
        </p:txBody>
      </p:sp>
      <p:sp>
        <p:nvSpPr>
          <p:cNvPr id="13" name="Text 11"/>
          <p:cNvSpPr/>
          <p:nvPr/>
        </p:nvSpPr>
        <p:spPr>
          <a:xfrm>
            <a:off x="6138367" y="6355080"/>
            <a:ext cx="5486400" cy="228600"/>
          </a:xfrm>
          <a:prstGeom prst="rect">
            <a:avLst/>
          </a:prstGeom>
          <a:noFill/>
          <a:ln/>
        </p:spPr>
        <p:txBody>
          <a:bodyPr wrap="square" lIns="0" tIns="0" rIns="0" bIns="0" rtlCol="0" anchor="t"/>
          <a:lstStyle/>
          <a:p>
            <a:pPr algn="r" indent="0" marL="0">
              <a:buNone/>
            </a:pPr>
            <a:r>
              <a:rPr lang="en-US" sz="1000" dirty="0">
                <a:solidFill>
                  <a:srgbClr val="B9BCC6"/>
                </a:solidFill>
                <a:latin typeface="Consolas" pitchFamily="34" charset="0"/>
                <a:ea typeface="Consolas" pitchFamily="34" charset="-122"/>
                <a:cs typeface="Consolas" pitchFamily="34" charset="-120"/>
              </a:rPr>
              <a:t>FICTIONAL DATA · INDEPENDENT CASE STUDY</a:t>
            </a:r>
            <a:endParaRPr lang="en-US" sz="1000" dirty="0"/>
          </a:p>
        </p:txBody>
      </p:sp>
      <p:sp>
        <p:nvSpPr>
          <p:cNvPr id="15" name="Text 12"/>
          <p:cNvSpPr/>
          <p:nvPr/>
        </p:nvSpPr>
        <p:spPr>
          <a:xfrm>
            <a:off x="566928" y="868680"/>
            <a:ext cx="10972800" cy="1280160"/>
          </a:xfrm>
          <a:prstGeom prst="rect">
            <a:avLst/>
          </a:prstGeom>
          <a:noFill/>
          <a:ln/>
        </p:spPr>
        <p:txBody>
          <a:bodyPr wrap="square" lIns="0" tIns="0" rIns="0" bIns="0" rtlCol="0" anchor="t"/>
          <a:lstStyle/>
          <a:p>
            <a:pPr indent="0" marL="0">
              <a:buNone/>
            </a:pPr>
            <a:r>
              <a:rPr lang="en-US" sz="8800" b="1" spc="-100" kern="0" dirty="0">
                <a:solidFill>
                  <a:srgbClr val="F3F4EF"/>
                </a:solidFill>
                <a:latin typeface="Arial" pitchFamily="34" charset="0"/>
                <a:ea typeface="Arial" pitchFamily="34" charset="-122"/>
                <a:cs typeface="Arial" pitchFamily="34" charset="-120"/>
              </a:rPr>
              <a:t>Pricing Demo</a:t>
            </a:r>
            <a:endParaRPr lang="en-US" sz="8800" dirty="0"/>
          </a:p>
        </p:txBody>
      </p:sp>
      <p:sp>
        <p:nvSpPr>
          <p:cNvPr id="16" name="Text 13"/>
          <p:cNvSpPr/>
          <p:nvPr/>
        </p:nvSpPr>
        <p:spPr>
          <a:xfrm>
            <a:off x="566928" y="2103120"/>
            <a:ext cx="10972800" cy="457200"/>
          </a:xfrm>
          <a:prstGeom prst="rect">
            <a:avLst/>
          </a:prstGeom>
          <a:noFill/>
          <a:ln/>
        </p:spPr>
        <p:txBody>
          <a:bodyPr wrap="square" lIns="0" tIns="0" rIns="0" bIns="0" rtlCol="0" anchor="t"/>
          <a:lstStyle/>
          <a:p>
            <a:pPr indent="0" marL="0">
              <a:buNone/>
            </a:pPr>
            <a:r>
              <a:rPr lang="en-US" sz="2400" i="1" dirty="0">
                <a:solidFill>
                  <a:srgbClr val="9AA6FF"/>
                </a:solidFill>
                <a:latin typeface="Georgia" pitchFamily="34" charset="0"/>
                <a:ea typeface="Georgia" pitchFamily="34" charset="-122"/>
                <a:cs typeface="Georgia" pitchFamily="34" charset="-120"/>
              </a:rPr>
              <a:t>by Alfonso Cifuentes · a publishing-pricing analytics case study</a:t>
            </a:r>
            <a:endParaRPr lang="en-US" sz="2400" dirty="0"/>
          </a:p>
        </p:txBody>
      </p:sp>
      <p:sp>
        <p:nvSpPr>
          <p:cNvPr id="17" name="Text 14"/>
          <p:cNvSpPr/>
          <p:nvPr/>
        </p:nvSpPr>
        <p:spPr>
          <a:xfrm>
            <a:off x="566928" y="2880360"/>
            <a:ext cx="10607040" cy="1645920"/>
          </a:xfrm>
          <a:prstGeom prst="rect">
            <a:avLst/>
          </a:prstGeom>
          <a:noFill/>
          <a:ln/>
        </p:spPr>
        <p:txBody>
          <a:bodyPr wrap="square" lIns="0" tIns="0" rIns="0" bIns="0" rtlCol="0" anchor="t"/>
          <a:lstStyle/>
          <a:p>
            <a:pPr indent="0" marL="0">
              <a:buNone/>
            </a:pPr>
            <a:r>
              <a:rPr lang="en-US" sz="1700" dirty="0">
                <a:solidFill>
                  <a:srgbClr val="E3E4E8"/>
                </a:solidFill>
                <a:latin typeface="Georgia" pitchFamily="34" charset="0"/>
                <a:ea typeface="Georgia" pitchFamily="34" charset="-122"/>
                <a:cs typeface="Georgia" pitchFamily="34" charset="-120"/>
              </a:rPr>
              <a:t>This project grew out of a technical assessment I completed during a recruitment process for a data analyst role at an international educational publisher. The task: structure a product catalogue, compare genuinely equivalent items and explain which price differences deserved investigation. I rebuilt it with entirely fictional titles, series and prices so the approach can be shared.</a:t>
            </a:r>
            <a:endParaRPr lang="en-US" sz="1700" dirty="0"/>
          </a:p>
        </p:txBody>
      </p:sp>
      <p:sp>
        <p:nvSpPr>
          <p:cNvPr id="18" name="Text 15"/>
          <p:cNvSpPr/>
          <p:nvPr/>
        </p:nvSpPr>
        <p:spPr>
          <a:xfrm>
            <a:off x="566928" y="4617720"/>
            <a:ext cx="10607040" cy="731520"/>
          </a:xfrm>
          <a:prstGeom prst="rect">
            <a:avLst/>
          </a:prstGeom>
          <a:noFill/>
          <a:ln/>
        </p:spPr>
        <p:txBody>
          <a:bodyPr wrap="square" lIns="0" tIns="0" rIns="0" bIns="0" rtlCol="0" anchor="t"/>
          <a:lstStyle/>
          <a:p>
            <a:pPr indent="0" marL="0">
              <a:buNone/>
            </a:pPr>
            <a:r>
              <a:rPr lang="en-US" sz="1900" b="1" dirty="0">
                <a:solidFill>
                  <a:srgbClr val="F3F4EF"/>
                </a:solidFill>
                <a:latin typeface="Georgia" pitchFamily="34" charset="0"/>
                <a:ea typeface="Georgia" pitchFamily="34" charset="-122"/>
                <a:cs typeface="Georgia" pitchFamily="34" charset="-120"/>
              </a:rPr>
              <a:t>362 simulated products, 12 series and one question: are the prices different, or are the products different?</a:t>
            </a:r>
            <a:endParaRPr lang="en-US" sz="1900" dirty="0"/>
          </a:p>
        </p:txBody>
      </p:sp>
      <p:sp>
        <p:nvSpPr>
          <p:cNvPr id="19" name="Text 16"/>
          <p:cNvSpPr/>
          <p:nvPr/>
        </p:nvSpPr>
        <p:spPr>
          <a:xfrm>
            <a:off x="566928" y="5669280"/>
            <a:ext cx="10972800" cy="274320"/>
          </a:xfrm>
          <a:prstGeom prst="rect">
            <a:avLst/>
          </a:prstGeom>
          <a:noFill/>
          <a:ln/>
        </p:spPr>
        <p:txBody>
          <a:bodyPr wrap="square" lIns="0" tIns="0" rIns="0" bIns="0" rtlCol="0" anchor="t"/>
          <a:lstStyle/>
          <a:p>
            <a:pPr indent="0" marL="0">
              <a:buNone/>
            </a:pPr>
            <a:r>
              <a:rPr lang="en-US" sz="1100" b="1" spc="150" kern="0" dirty="0">
                <a:solidFill>
                  <a:srgbClr val="FF7BB3"/>
                </a:solidFill>
                <a:latin typeface="Consolas" pitchFamily="34" charset="0"/>
                <a:ea typeface="Consolas" pitchFamily="34" charset="-122"/>
                <a:cs typeface="Consolas" pitchFamily="34" charset="-120"/>
              </a:rPr>
              <a:t>INDEPENDENT RECONSTRUCTION · FICTIONAL DATA · NO EMPLOYER CATALOGUE OR PRICES</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3F4EF"/>
        </a:solidFill>
      </p:bgPr>
    </p:bg>
    <p:spTree>
      <p:nvGrpSpPr>
        <p:cNvPr id="1" name=""/>
        <p:cNvGrpSpPr/>
        <p:nvPr/>
      </p:nvGrpSpPr>
      <p:grpSpPr>
        <a:xfrm>
          <a:off x="0" y="0"/>
          <a:ext cx="0" cy="0"/>
          <a:chOff x="0" y="0"/>
          <a:chExt cx="0" cy="0"/>
        </a:xfrm>
      </p:grpSpPr>
      <p:sp>
        <p:nvSpPr>
          <p:cNvPr id="2" name="Shape 0"/>
          <p:cNvSpPr/>
          <p:nvPr/>
        </p:nvSpPr>
        <p:spPr>
          <a:xfrm>
            <a:off x="228600" y="228600"/>
            <a:ext cx="201168" cy="0"/>
          </a:xfrm>
          <a:prstGeom prst="line">
            <a:avLst/>
          </a:prstGeom>
          <a:noFill/>
          <a:ln w="9525">
            <a:solidFill>
              <a:srgbClr val="15161A"/>
            </a:solidFill>
            <a:prstDash val="solid"/>
          </a:ln>
        </p:spPr>
      </p:sp>
      <p:sp>
        <p:nvSpPr>
          <p:cNvPr id="3" name="Shape 1"/>
          <p:cNvSpPr/>
          <p:nvPr/>
        </p:nvSpPr>
        <p:spPr>
          <a:xfrm>
            <a:off x="228600" y="228600"/>
            <a:ext cx="0" cy="201168"/>
          </a:xfrm>
          <a:prstGeom prst="line">
            <a:avLst/>
          </a:prstGeom>
          <a:noFill/>
          <a:ln w="9525">
            <a:solidFill>
              <a:srgbClr val="15161A"/>
            </a:solidFill>
            <a:prstDash val="solid"/>
          </a:ln>
        </p:spPr>
      </p:sp>
      <p:sp>
        <p:nvSpPr>
          <p:cNvPr id="4" name="Shape 2"/>
          <p:cNvSpPr/>
          <p:nvPr/>
        </p:nvSpPr>
        <p:spPr>
          <a:xfrm>
            <a:off x="11761927" y="228600"/>
            <a:ext cx="201168" cy="0"/>
          </a:xfrm>
          <a:prstGeom prst="line">
            <a:avLst/>
          </a:prstGeom>
          <a:noFill/>
          <a:ln w="9525">
            <a:solidFill>
              <a:srgbClr val="15161A"/>
            </a:solidFill>
            <a:prstDash val="solid"/>
          </a:ln>
        </p:spPr>
      </p:sp>
      <p:sp>
        <p:nvSpPr>
          <p:cNvPr id="5" name="Shape 3"/>
          <p:cNvSpPr/>
          <p:nvPr/>
        </p:nvSpPr>
        <p:spPr>
          <a:xfrm>
            <a:off x="11963095" y="228600"/>
            <a:ext cx="0" cy="201168"/>
          </a:xfrm>
          <a:prstGeom prst="line">
            <a:avLst/>
          </a:prstGeom>
          <a:noFill/>
          <a:ln w="9525">
            <a:solidFill>
              <a:srgbClr val="15161A"/>
            </a:solidFill>
            <a:prstDash val="solid"/>
          </a:ln>
        </p:spPr>
      </p:sp>
      <p:sp>
        <p:nvSpPr>
          <p:cNvPr id="6" name="Shape 4"/>
          <p:cNvSpPr/>
          <p:nvPr/>
        </p:nvSpPr>
        <p:spPr>
          <a:xfrm>
            <a:off x="228600" y="6629400"/>
            <a:ext cx="201168" cy="0"/>
          </a:xfrm>
          <a:prstGeom prst="line">
            <a:avLst/>
          </a:prstGeom>
          <a:noFill/>
          <a:ln w="9525">
            <a:solidFill>
              <a:srgbClr val="15161A"/>
            </a:solidFill>
            <a:prstDash val="solid"/>
          </a:ln>
        </p:spPr>
      </p:sp>
      <p:sp>
        <p:nvSpPr>
          <p:cNvPr id="7" name="Shape 5"/>
          <p:cNvSpPr/>
          <p:nvPr/>
        </p:nvSpPr>
        <p:spPr>
          <a:xfrm>
            <a:off x="228600" y="6428232"/>
            <a:ext cx="0" cy="201168"/>
          </a:xfrm>
          <a:prstGeom prst="line">
            <a:avLst/>
          </a:prstGeom>
          <a:noFill/>
          <a:ln w="9525">
            <a:solidFill>
              <a:srgbClr val="15161A"/>
            </a:solidFill>
            <a:prstDash val="solid"/>
          </a:ln>
        </p:spPr>
      </p:sp>
      <p:sp>
        <p:nvSpPr>
          <p:cNvPr id="8" name="Shape 6"/>
          <p:cNvSpPr/>
          <p:nvPr/>
        </p:nvSpPr>
        <p:spPr>
          <a:xfrm>
            <a:off x="11761927" y="6629400"/>
            <a:ext cx="201168" cy="0"/>
          </a:xfrm>
          <a:prstGeom prst="line">
            <a:avLst/>
          </a:prstGeom>
          <a:noFill/>
          <a:ln w="9525">
            <a:solidFill>
              <a:srgbClr val="15161A"/>
            </a:solidFill>
            <a:prstDash val="solid"/>
          </a:ln>
        </p:spPr>
      </p:sp>
      <p:sp>
        <p:nvSpPr>
          <p:cNvPr id="9" name="Shape 7"/>
          <p:cNvSpPr/>
          <p:nvPr/>
        </p:nvSpPr>
        <p:spPr>
          <a:xfrm>
            <a:off x="11963095" y="6428232"/>
            <a:ext cx="0" cy="201168"/>
          </a:xfrm>
          <a:prstGeom prst="line">
            <a:avLst/>
          </a:prstGeom>
          <a:noFill/>
          <a:ln w="9525">
            <a:solidFill>
              <a:srgbClr val="15161A"/>
            </a:solidFill>
            <a:prstDash val="solid"/>
          </a:ln>
        </p:spPr>
      </p:sp>
      <p:sp>
        <p:nvSpPr>
          <p:cNvPr id="10" name="Text 8"/>
          <p:cNvSpPr/>
          <p:nvPr/>
        </p:nvSpPr>
        <p:spPr>
          <a:xfrm>
            <a:off x="566928" y="384048"/>
            <a:ext cx="3657600" cy="274320"/>
          </a:xfrm>
          <a:prstGeom prst="rect">
            <a:avLst/>
          </a:prstGeom>
          <a:noFill/>
          <a:ln/>
        </p:spPr>
        <p:txBody>
          <a:bodyPr wrap="square" lIns="0" tIns="0" rIns="0" bIns="0" rtlCol="0" anchor="ctr"/>
          <a:lstStyle/>
          <a:p>
            <a:pPr indent="0" marL="0">
              <a:buNone/>
            </a:pPr>
            <a:r>
              <a:rPr lang="en-US" sz="1300" b="1" spc="100" kern="0" dirty="0">
                <a:solidFill>
                  <a:srgbClr val="15161A"/>
                </a:solidFill>
                <a:latin typeface="Arial" pitchFamily="34" charset="0"/>
                <a:ea typeface="Arial" pitchFamily="34" charset="-122"/>
                <a:cs typeface="Arial" pitchFamily="34" charset="-120"/>
              </a:rPr>
              <a:t>Pricing</a:t>
            </a:r>
            <a:pPr indent="0" marL="0">
              <a:buNone/>
            </a:pPr>
            <a:r>
              <a:rPr lang="en-US" sz="1300" spc="100" kern="0" dirty="0">
                <a:solidFill>
                  <a:srgbClr val="C2105F"/>
                </a:solidFill>
                <a:latin typeface="Arial" pitchFamily="34" charset="0"/>
                <a:ea typeface="Arial" pitchFamily="34" charset="-122"/>
                <a:cs typeface="Arial" pitchFamily="34" charset="-120"/>
              </a:rPr>
              <a:t> / </a:t>
            </a:r>
            <a:pPr indent="0" marL="0">
              <a:buNone/>
            </a:pPr>
            <a:r>
              <a:rPr lang="en-US" sz="1300" b="1" spc="100" kern="0" dirty="0">
                <a:solidFill>
                  <a:srgbClr val="15161A"/>
                </a:solidFill>
                <a:latin typeface="Arial" pitchFamily="34" charset="0"/>
                <a:ea typeface="Arial" pitchFamily="34" charset="-122"/>
                <a:cs typeface="Arial" pitchFamily="34" charset="-120"/>
              </a:rPr>
              <a:t>Demo</a:t>
            </a:r>
            <a:endParaRPr lang="en-US" sz="1300" dirty="0"/>
          </a:p>
        </p:txBody>
      </p:sp>
      <p:sp>
        <p:nvSpPr>
          <p:cNvPr id="11" name="Text 9"/>
          <p:cNvSpPr/>
          <p:nvPr/>
        </p:nvSpPr>
        <p:spPr>
          <a:xfrm>
            <a:off x="7052767" y="411480"/>
            <a:ext cx="4572000" cy="274320"/>
          </a:xfrm>
          <a:prstGeom prst="rect">
            <a:avLst/>
          </a:prstGeom>
          <a:noFill/>
          <a:ln/>
        </p:spPr>
        <p:txBody>
          <a:bodyPr wrap="square" lIns="0" tIns="0" rIns="0" bIns="0" rtlCol="0" anchor="t"/>
          <a:lstStyle/>
          <a:p>
            <a:pPr algn="r" indent="0" marL="0">
              <a:buNone/>
            </a:pPr>
            <a:r>
              <a:rPr lang="en-US" sz="1100" b="1" spc="150" kern="0" dirty="0">
                <a:solidFill>
                  <a:srgbClr val="C2105F"/>
                </a:solidFill>
                <a:latin typeface="Consolas" pitchFamily="34" charset="0"/>
                <a:ea typeface="Consolas" pitchFamily="34" charset="-122"/>
                <a:cs typeface="Consolas" pitchFamily="34" charset="-120"/>
              </a:rPr>
              <a:t>THE QUESTION</a:t>
            </a:r>
            <a:endParaRPr lang="en-US" sz="1100" dirty="0"/>
          </a:p>
        </p:txBody>
      </p:sp>
      <p:sp>
        <p:nvSpPr>
          <p:cNvPr id="12" name="Text 10"/>
          <p:cNvSpPr/>
          <p:nvPr/>
        </p:nvSpPr>
        <p:spPr>
          <a:xfrm>
            <a:off x="566928" y="6355080"/>
            <a:ext cx="1828800" cy="228600"/>
          </a:xfrm>
          <a:prstGeom prst="rect">
            <a:avLst/>
          </a:prstGeom>
          <a:noFill/>
          <a:ln/>
        </p:spPr>
        <p:txBody>
          <a:bodyPr wrap="square" lIns="0" tIns="0" rIns="0" bIns="0" rtlCol="0" anchor="t"/>
          <a:lstStyle/>
          <a:p>
            <a:pPr indent="0" marL="0">
              <a:buNone/>
            </a:pPr>
            <a:r>
              <a:rPr lang="en-US" sz="1000" dirty="0">
                <a:solidFill>
                  <a:srgbClr val="4C4E57"/>
                </a:solidFill>
                <a:latin typeface="Consolas" pitchFamily="34" charset="0"/>
                <a:ea typeface="Consolas" pitchFamily="34" charset="-122"/>
                <a:cs typeface="Consolas" pitchFamily="34" charset="-120"/>
              </a:rPr>
              <a:t>02 / 17</a:t>
            </a:r>
            <a:endParaRPr lang="en-US" sz="1000" dirty="0"/>
          </a:p>
        </p:txBody>
      </p:sp>
      <p:sp>
        <p:nvSpPr>
          <p:cNvPr id="13" name="Text 11"/>
          <p:cNvSpPr/>
          <p:nvPr/>
        </p:nvSpPr>
        <p:spPr>
          <a:xfrm>
            <a:off x="6138367" y="6355080"/>
            <a:ext cx="5486400" cy="228600"/>
          </a:xfrm>
          <a:prstGeom prst="rect">
            <a:avLst/>
          </a:prstGeom>
          <a:noFill/>
          <a:ln/>
        </p:spPr>
        <p:txBody>
          <a:bodyPr wrap="square" lIns="0" tIns="0" rIns="0" bIns="0" rtlCol="0" anchor="t"/>
          <a:lstStyle/>
          <a:p>
            <a:pPr algn="r" indent="0" marL="0">
              <a:buNone/>
            </a:pPr>
            <a:r>
              <a:rPr lang="en-US" sz="1000" dirty="0">
                <a:solidFill>
                  <a:srgbClr val="4C4E57"/>
                </a:solidFill>
                <a:latin typeface="Consolas" pitchFamily="34" charset="0"/>
                <a:ea typeface="Consolas" pitchFamily="34" charset="-122"/>
                <a:cs typeface="Consolas" pitchFamily="34" charset="-120"/>
              </a:rPr>
              <a:t>FICTIONAL DATA · INDEPENDENT CASE STUDY</a:t>
            </a:r>
            <a:endParaRPr lang="en-US" sz="1000" dirty="0"/>
          </a:p>
        </p:txBody>
      </p:sp>
      <p:sp>
        <p:nvSpPr>
          <p:cNvPr id="15" name="Text 12"/>
          <p:cNvSpPr/>
          <p:nvPr/>
        </p:nvSpPr>
        <p:spPr>
          <a:xfrm>
            <a:off x="566928" y="960120"/>
            <a:ext cx="11057839" cy="1463040"/>
          </a:xfrm>
          <a:prstGeom prst="rect">
            <a:avLst/>
          </a:prstGeom>
          <a:noFill/>
          <a:ln/>
        </p:spPr>
        <p:txBody>
          <a:bodyPr wrap="square" lIns="0" tIns="0" rIns="0" bIns="0" rtlCol="0" anchor="t"/>
          <a:lstStyle/>
          <a:p>
            <a:pPr indent="0" marL="0">
              <a:lnSpc>
                <a:spcPct val="90000"/>
              </a:lnSpc>
              <a:buNone/>
            </a:pPr>
            <a:r>
              <a:rPr lang="en-US" sz="4400" b="1" dirty="0">
                <a:solidFill>
                  <a:srgbClr val="15161A"/>
                </a:solidFill>
                <a:latin typeface="Arial" pitchFamily="34" charset="0"/>
                <a:ea typeface="Arial" pitchFamily="34" charset="-122"/>
                <a:cs typeface="Arial" pitchFamily="34" charset="-120"/>
              </a:rPr>
              <a:t>A price list is a</a:t>
            </a:r>
            <a:endParaRPr lang="en-US" sz="4400" dirty="0"/>
          </a:p>
          <a:p>
            <a:pPr indent="0" marL="0">
              <a:lnSpc>
                <a:spcPct val="90000"/>
              </a:lnSpc>
              <a:buNone/>
            </a:pPr>
            <a:r>
              <a:rPr lang="en-US" sz="4400" i="1" dirty="0">
                <a:solidFill>
                  <a:srgbClr val="2433B8"/>
                </a:solidFill>
                <a:latin typeface="Georgia" pitchFamily="34" charset="0"/>
                <a:ea typeface="Georgia" pitchFamily="34" charset="-122"/>
                <a:cs typeface="Georgia" pitchFamily="34" charset="-120"/>
              </a:rPr>
              <a:t>list of assumptions.</a:t>
            </a:r>
            <a:endParaRPr lang="en-US" sz="4400" dirty="0"/>
          </a:p>
        </p:txBody>
      </p:sp>
      <p:sp>
        <p:nvSpPr>
          <p:cNvPr id="16" name="Text 13"/>
          <p:cNvSpPr/>
          <p:nvPr/>
        </p:nvSpPr>
        <p:spPr>
          <a:xfrm>
            <a:off x="566928" y="2926080"/>
            <a:ext cx="9601200" cy="1097280"/>
          </a:xfrm>
          <a:prstGeom prst="rect">
            <a:avLst/>
          </a:prstGeom>
          <a:noFill/>
          <a:ln/>
        </p:spPr>
        <p:txBody>
          <a:bodyPr wrap="square" lIns="0" tIns="0" rIns="0" bIns="0" rtlCol="0" anchor="t"/>
          <a:lstStyle/>
          <a:p>
            <a:pPr indent="0" marL="0">
              <a:buNone/>
            </a:pPr>
            <a:r>
              <a:rPr lang="en-US" sz="2000" dirty="0">
                <a:solidFill>
                  <a:srgbClr val="15161A"/>
                </a:solidFill>
                <a:latin typeface="Georgia" pitchFamily="34" charset="0"/>
                <a:ea typeface="Georgia" pitchFamily="34" charset="-122"/>
                <a:cs typeface="Georgia" pitchFamily="34" charset="-120"/>
              </a:rPr>
              <a:t>The pooled mean of this fictional catalogue is €44.04, a number that describes no product: workbooks average €24.72, student books €60.51.</a:t>
            </a:r>
            <a:endParaRPr lang="en-US"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3F4EF"/>
        </a:solidFill>
      </p:bgPr>
    </p:bg>
    <p:spTree>
      <p:nvGrpSpPr>
        <p:cNvPr id="1" name=""/>
        <p:cNvGrpSpPr/>
        <p:nvPr/>
      </p:nvGrpSpPr>
      <p:grpSpPr>
        <a:xfrm>
          <a:off x="0" y="0"/>
          <a:ext cx="0" cy="0"/>
          <a:chOff x="0" y="0"/>
          <a:chExt cx="0" cy="0"/>
        </a:xfrm>
      </p:grpSpPr>
      <p:sp>
        <p:nvSpPr>
          <p:cNvPr id="2" name="Shape 0"/>
          <p:cNvSpPr/>
          <p:nvPr/>
        </p:nvSpPr>
        <p:spPr>
          <a:xfrm>
            <a:off x="228600" y="228600"/>
            <a:ext cx="201168" cy="0"/>
          </a:xfrm>
          <a:prstGeom prst="line">
            <a:avLst/>
          </a:prstGeom>
          <a:noFill/>
          <a:ln w="9525">
            <a:solidFill>
              <a:srgbClr val="15161A"/>
            </a:solidFill>
            <a:prstDash val="solid"/>
          </a:ln>
        </p:spPr>
      </p:sp>
      <p:sp>
        <p:nvSpPr>
          <p:cNvPr id="3" name="Shape 1"/>
          <p:cNvSpPr/>
          <p:nvPr/>
        </p:nvSpPr>
        <p:spPr>
          <a:xfrm>
            <a:off x="228600" y="228600"/>
            <a:ext cx="0" cy="201168"/>
          </a:xfrm>
          <a:prstGeom prst="line">
            <a:avLst/>
          </a:prstGeom>
          <a:noFill/>
          <a:ln w="9525">
            <a:solidFill>
              <a:srgbClr val="15161A"/>
            </a:solidFill>
            <a:prstDash val="solid"/>
          </a:ln>
        </p:spPr>
      </p:sp>
      <p:sp>
        <p:nvSpPr>
          <p:cNvPr id="4" name="Shape 2"/>
          <p:cNvSpPr/>
          <p:nvPr/>
        </p:nvSpPr>
        <p:spPr>
          <a:xfrm>
            <a:off x="11761927" y="228600"/>
            <a:ext cx="201168" cy="0"/>
          </a:xfrm>
          <a:prstGeom prst="line">
            <a:avLst/>
          </a:prstGeom>
          <a:noFill/>
          <a:ln w="9525">
            <a:solidFill>
              <a:srgbClr val="15161A"/>
            </a:solidFill>
            <a:prstDash val="solid"/>
          </a:ln>
        </p:spPr>
      </p:sp>
      <p:sp>
        <p:nvSpPr>
          <p:cNvPr id="5" name="Shape 3"/>
          <p:cNvSpPr/>
          <p:nvPr/>
        </p:nvSpPr>
        <p:spPr>
          <a:xfrm>
            <a:off x="11963095" y="228600"/>
            <a:ext cx="0" cy="201168"/>
          </a:xfrm>
          <a:prstGeom prst="line">
            <a:avLst/>
          </a:prstGeom>
          <a:noFill/>
          <a:ln w="9525">
            <a:solidFill>
              <a:srgbClr val="15161A"/>
            </a:solidFill>
            <a:prstDash val="solid"/>
          </a:ln>
        </p:spPr>
      </p:sp>
      <p:sp>
        <p:nvSpPr>
          <p:cNvPr id="6" name="Shape 4"/>
          <p:cNvSpPr/>
          <p:nvPr/>
        </p:nvSpPr>
        <p:spPr>
          <a:xfrm>
            <a:off x="228600" y="6629400"/>
            <a:ext cx="201168" cy="0"/>
          </a:xfrm>
          <a:prstGeom prst="line">
            <a:avLst/>
          </a:prstGeom>
          <a:noFill/>
          <a:ln w="9525">
            <a:solidFill>
              <a:srgbClr val="15161A"/>
            </a:solidFill>
            <a:prstDash val="solid"/>
          </a:ln>
        </p:spPr>
      </p:sp>
      <p:sp>
        <p:nvSpPr>
          <p:cNvPr id="7" name="Shape 5"/>
          <p:cNvSpPr/>
          <p:nvPr/>
        </p:nvSpPr>
        <p:spPr>
          <a:xfrm>
            <a:off x="228600" y="6428232"/>
            <a:ext cx="0" cy="201168"/>
          </a:xfrm>
          <a:prstGeom prst="line">
            <a:avLst/>
          </a:prstGeom>
          <a:noFill/>
          <a:ln w="9525">
            <a:solidFill>
              <a:srgbClr val="15161A"/>
            </a:solidFill>
            <a:prstDash val="solid"/>
          </a:ln>
        </p:spPr>
      </p:sp>
      <p:sp>
        <p:nvSpPr>
          <p:cNvPr id="8" name="Shape 6"/>
          <p:cNvSpPr/>
          <p:nvPr/>
        </p:nvSpPr>
        <p:spPr>
          <a:xfrm>
            <a:off x="11761927" y="6629400"/>
            <a:ext cx="201168" cy="0"/>
          </a:xfrm>
          <a:prstGeom prst="line">
            <a:avLst/>
          </a:prstGeom>
          <a:noFill/>
          <a:ln w="9525">
            <a:solidFill>
              <a:srgbClr val="15161A"/>
            </a:solidFill>
            <a:prstDash val="solid"/>
          </a:ln>
        </p:spPr>
      </p:sp>
      <p:sp>
        <p:nvSpPr>
          <p:cNvPr id="9" name="Shape 7"/>
          <p:cNvSpPr/>
          <p:nvPr/>
        </p:nvSpPr>
        <p:spPr>
          <a:xfrm>
            <a:off x="11963095" y="6428232"/>
            <a:ext cx="0" cy="201168"/>
          </a:xfrm>
          <a:prstGeom prst="line">
            <a:avLst/>
          </a:prstGeom>
          <a:noFill/>
          <a:ln w="9525">
            <a:solidFill>
              <a:srgbClr val="15161A"/>
            </a:solidFill>
            <a:prstDash val="solid"/>
          </a:ln>
        </p:spPr>
      </p:sp>
      <p:sp>
        <p:nvSpPr>
          <p:cNvPr id="10" name="Text 8"/>
          <p:cNvSpPr/>
          <p:nvPr/>
        </p:nvSpPr>
        <p:spPr>
          <a:xfrm>
            <a:off x="566928" y="384048"/>
            <a:ext cx="3657600" cy="274320"/>
          </a:xfrm>
          <a:prstGeom prst="rect">
            <a:avLst/>
          </a:prstGeom>
          <a:noFill/>
          <a:ln/>
        </p:spPr>
        <p:txBody>
          <a:bodyPr wrap="square" lIns="0" tIns="0" rIns="0" bIns="0" rtlCol="0" anchor="ctr"/>
          <a:lstStyle/>
          <a:p>
            <a:pPr indent="0" marL="0">
              <a:buNone/>
            </a:pPr>
            <a:r>
              <a:rPr lang="en-US" sz="1300" b="1" spc="100" kern="0" dirty="0">
                <a:solidFill>
                  <a:srgbClr val="15161A"/>
                </a:solidFill>
                <a:latin typeface="Arial" pitchFamily="34" charset="0"/>
                <a:ea typeface="Arial" pitchFamily="34" charset="-122"/>
                <a:cs typeface="Arial" pitchFamily="34" charset="-120"/>
              </a:rPr>
              <a:t>Pricing</a:t>
            </a:r>
            <a:pPr indent="0" marL="0">
              <a:buNone/>
            </a:pPr>
            <a:r>
              <a:rPr lang="en-US" sz="1300" spc="100" kern="0" dirty="0">
                <a:solidFill>
                  <a:srgbClr val="C2105F"/>
                </a:solidFill>
                <a:latin typeface="Arial" pitchFamily="34" charset="0"/>
                <a:ea typeface="Arial" pitchFamily="34" charset="-122"/>
                <a:cs typeface="Arial" pitchFamily="34" charset="-120"/>
              </a:rPr>
              <a:t> / </a:t>
            </a:r>
            <a:pPr indent="0" marL="0">
              <a:buNone/>
            </a:pPr>
            <a:r>
              <a:rPr lang="en-US" sz="1300" b="1" spc="100" kern="0" dirty="0">
                <a:solidFill>
                  <a:srgbClr val="15161A"/>
                </a:solidFill>
                <a:latin typeface="Arial" pitchFamily="34" charset="0"/>
                <a:ea typeface="Arial" pitchFamily="34" charset="-122"/>
                <a:cs typeface="Arial" pitchFamily="34" charset="-120"/>
              </a:rPr>
              <a:t>Demo</a:t>
            </a:r>
            <a:endParaRPr lang="en-US" sz="1300" dirty="0"/>
          </a:p>
        </p:txBody>
      </p:sp>
      <p:sp>
        <p:nvSpPr>
          <p:cNvPr id="11" name="Text 9"/>
          <p:cNvSpPr/>
          <p:nvPr/>
        </p:nvSpPr>
        <p:spPr>
          <a:xfrm>
            <a:off x="7052767" y="411480"/>
            <a:ext cx="4572000" cy="274320"/>
          </a:xfrm>
          <a:prstGeom prst="rect">
            <a:avLst/>
          </a:prstGeom>
          <a:noFill/>
          <a:ln/>
        </p:spPr>
        <p:txBody>
          <a:bodyPr wrap="square" lIns="0" tIns="0" rIns="0" bIns="0" rtlCol="0" anchor="t"/>
          <a:lstStyle/>
          <a:p>
            <a:pPr algn="r" indent="0" marL="0">
              <a:buNone/>
            </a:pPr>
            <a:r>
              <a:rPr lang="en-US" sz="1100" b="1" spc="150" kern="0" dirty="0">
                <a:solidFill>
                  <a:srgbClr val="C2105F"/>
                </a:solidFill>
                <a:latin typeface="Consolas" pitchFamily="34" charset="0"/>
                <a:ea typeface="Consolas" pitchFamily="34" charset="-122"/>
                <a:cs typeface="Consolas" pitchFamily="34" charset="-120"/>
              </a:rPr>
              <a:t>THE MATERIAL</a:t>
            </a:r>
            <a:endParaRPr lang="en-US" sz="1100" dirty="0"/>
          </a:p>
        </p:txBody>
      </p:sp>
      <p:sp>
        <p:nvSpPr>
          <p:cNvPr id="12" name="Text 10"/>
          <p:cNvSpPr/>
          <p:nvPr/>
        </p:nvSpPr>
        <p:spPr>
          <a:xfrm>
            <a:off x="566928" y="6355080"/>
            <a:ext cx="1828800" cy="228600"/>
          </a:xfrm>
          <a:prstGeom prst="rect">
            <a:avLst/>
          </a:prstGeom>
          <a:noFill/>
          <a:ln/>
        </p:spPr>
        <p:txBody>
          <a:bodyPr wrap="square" lIns="0" tIns="0" rIns="0" bIns="0" rtlCol="0" anchor="t"/>
          <a:lstStyle/>
          <a:p>
            <a:pPr indent="0" marL="0">
              <a:buNone/>
            </a:pPr>
            <a:r>
              <a:rPr lang="en-US" sz="1000" dirty="0">
                <a:solidFill>
                  <a:srgbClr val="4C4E57"/>
                </a:solidFill>
                <a:latin typeface="Consolas" pitchFamily="34" charset="0"/>
                <a:ea typeface="Consolas" pitchFamily="34" charset="-122"/>
                <a:cs typeface="Consolas" pitchFamily="34" charset="-120"/>
              </a:rPr>
              <a:t>03 / 17</a:t>
            </a:r>
            <a:endParaRPr lang="en-US" sz="1000" dirty="0"/>
          </a:p>
        </p:txBody>
      </p:sp>
      <p:sp>
        <p:nvSpPr>
          <p:cNvPr id="13" name="Text 11"/>
          <p:cNvSpPr/>
          <p:nvPr/>
        </p:nvSpPr>
        <p:spPr>
          <a:xfrm>
            <a:off x="6138367" y="6355080"/>
            <a:ext cx="5486400" cy="228600"/>
          </a:xfrm>
          <a:prstGeom prst="rect">
            <a:avLst/>
          </a:prstGeom>
          <a:noFill/>
          <a:ln/>
        </p:spPr>
        <p:txBody>
          <a:bodyPr wrap="square" lIns="0" tIns="0" rIns="0" bIns="0" rtlCol="0" anchor="t"/>
          <a:lstStyle/>
          <a:p>
            <a:pPr algn="r" indent="0" marL="0">
              <a:buNone/>
            </a:pPr>
            <a:r>
              <a:rPr lang="en-US" sz="1000" dirty="0">
                <a:solidFill>
                  <a:srgbClr val="4C4E57"/>
                </a:solidFill>
                <a:latin typeface="Consolas" pitchFamily="34" charset="0"/>
                <a:ea typeface="Consolas" pitchFamily="34" charset="-122"/>
                <a:cs typeface="Consolas" pitchFamily="34" charset="-120"/>
              </a:rPr>
              <a:t>FICTIONAL DATA · INDEPENDENT CASE STUDY</a:t>
            </a:r>
            <a:endParaRPr lang="en-US" sz="1000" dirty="0"/>
          </a:p>
        </p:txBody>
      </p:sp>
      <p:sp>
        <p:nvSpPr>
          <p:cNvPr id="15" name="Text 12"/>
          <p:cNvSpPr/>
          <p:nvPr/>
        </p:nvSpPr>
        <p:spPr>
          <a:xfrm>
            <a:off x="521208" y="914400"/>
            <a:ext cx="5669280" cy="2377440"/>
          </a:xfrm>
          <a:prstGeom prst="rect">
            <a:avLst/>
          </a:prstGeom>
          <a:noFill/>
          <a:ln/>
        </p:spPr>
        <p:txBody>
          <a:bodyPr wrap="square" lIns="0" tIns="0" rIns="0" bIns="0" rtlCol="0" anchor="t"/>
          <a:lstStyle/>
          <a:p>
            <a:pPr indent="0" marL="0">
              <a:buNone/>
            </a:pPr>
            <a:r>
              <a:rPr lang="en-US" sz="15000" b="1" spc="-400" kern="0" dirty="0">
                <a:solidFill>
                  <a:srgbClr val="2433B8"/>
                </a:solidFill>
                <a:latin typeface="Arial" pitchFamily="34" charset="0"/>
                <a:ea typeface="Arial" pitchFamily="34" charset="-122"/>
                <a:cs typeface="Arial" pitchFamily="34" charset="-120"/>
              </a:rPr>
              <a:t>362</a:t>
            </a:r>
            <a:endParaRPr lang="en-US" sz="15000" dirty="0"/>
          </a:p>
        </p:txBody>
      </p:sp>
      <p:sp>
        <p:nvSpPr>
          <p:cNvPr id="16" name="Text 13"/>
          <p:cNvSpPr/>
          <p:nvPr/>
        </p:nvSpPr>
        <p:spPr>
          <a:xfrm>
            <a:off x="6217920" y="1417320"/>
            <a:ext cx="5394960" cy="1371600"/>
          </a:xfrm>
          <a:prstGeom prst="rect">
            <a:avLst/>
          </a:prstGeom>
          <a:noFill/>
          <a:ln/>
        </p:spPr>
        <p:txBody>
          <a:bodyPr wrap="square" lIns="0" tIns="0" rIns="0" bIns="0" rtlCol="0" anchor="t"/>
          <a:lstStyle/>
          <a:p>
            <a:pPr indent="0" marL="0">
              <a:buNone/>
            </a:pPr>
            <a:r>
              <a:rPr lang="en-US" sz="3400" b="1" dirty="0">
                <a:solidFill>
                  <a:srgbClr val="15161A"/>
                </a:solidFill>
                <a:latin typeface="Arial" pitchFamily="34" charset="0"/>
                <a:ea typeface="Arial" pitchFamily="34" charset="-122"/>
                <a:cs typeface="Arial" pitchFamily="34" charset="-120"/>
              </a:rPr>
              <a:t>fictional products,</a:t>
            </a:r>
            <a:endParaRPr lang="en-US" sz="3400" dirty="0"/>
          </a:p>
          <a:p>
            <a:pPr indent="0" marL="0">
              <a:buNone/>
            </a:pPr>
            <a:r>
              <a:rPr lang="en-US" sz="3400" i="1" dirty="0">
                <a:solidFill>
                  <a:srgbClr val="2433B8"/>
                </a:solidFill>
                <a:latin typeface="Georgia" pitchFamily="34" charset="0"/>
                <a:ea typeface="Georgia" pitchFamily="34" charset="-122"/>
                <a:cs typeface="Georgia" pitchFamily="34" charset="-120"/>
              </a:rPr>
              <a:t>12 invented series.</a:t>
            </a:r>
            <a:endParaRPr lang="en-US" sz="3400" dirty="0"/>
          </a:p>
        </p:txBody>
      </p:sp>
      <p:sp>
        <p:nvSpPr>
          <p:cNvPr id="17" name="Shape 14"/>
          <p:cNvSpPr/>
          <p:nvPr/>
        </p:nvSpPr>
        <p:spPr>
          <a:xfrm>
            <a:off x="566928" y="3886200"/>
            <a:ext cx="11057839" cy="18288"/>
          </a:xfrm>
          <a:prstGeom prst="rect">
            <a:avLst/>
          </a:prstGeom>
          <a:solidFill>
            <a:srgbClr val="15161A"/>
          </a:solidFill>
          <a:ln/>
        </p:spPr>
      </p:sp>
      <p:sp>
        <p:nvSpPr>
          <p:cNvPr id="18" name="Text 15"/>
          <p:cNvSpPr/>
          <p:nvPr/>
        </p:nvSpPr>
        <p:spPr>
          <a:xfrm>
            <a:off x="566928" y="4114800"/>
            <a:ext cx="10607040" cy="1097280"/>
          </a:xfrm>
          <a:prstGeom prst="rect">
            <a:avLst/>
          </a:prstGeom>
          <a:noFill/>
          <a:ln/>
        </p:spPr>
        <p:txBody>
          <a:bodyPr wrap="square" lIns="0" tIns="0" rIns="0" bIns="0" rtlCol="0" anchor="t"/>
          <a:lstStyle/>
          <a:p>
            <a:pPr indent="0" marL="0">
              <a:buNone/>
            </a:pPr>
            <a:r>
              <a:rPr lang="en-US" sz="1900" dirty="0">
                <a:solidFill>
                  <a:srgbClr val="15161A"/>
                </a:solidFill>
                <a:latin typeface="Georgia" pitchFamily="34" charset="0"/>
                <a:ea typeface="Georgia" pitchFamily="34" charset="-122"/>
                <a:cs typeface="Georgia" pitchFamily="34" charset="-120"/>
              </a:rPr>
              <a:t>5 raw columns → 19 enriched · seeded generator (20261011) · same seed, same bytes · no real publisher, no real prices.</a:t>
            </a:r>
            <a:endParaRPr lang="en-US" sz="1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3F4EF"/>
        </a:solidFill>
      </p:bgPr>
    </p:bg>
    <p:spTree>
      <p:nvGrpSpPr>
        <p:cNvPr id="1" name=""/>
        <p:cNvGrpSpPr/>
        <p:nvPr/>
      </p:nvGrpSpPr>
      <p:grpSpPr>
        <a:xfrm>
          <a:off x="0" y="0"/>
          <a:ext cx="0" cy="0"/>
          <a:chOff x="0" y="0"/>
          <a:chExt cx="0" cy="0"/>
        </a:xfrm>
      </p:grpSpPr>
      <p:sp>
        <p:nvSpPr>
          <p:cNvPr id="2" name="Shape 0"/>
          <p:cNvSpPr/>
          <p:nvPr/>
        </p:nvSpPr>
        <p:spPr>
          <a:xfrm>
            <a:off x="228600" y="228600"/>
            <a:ext cx="201168" cy="0"/>
          </a:xfrm>
          <a:prstGeom prst="line">
            <a:avLst/>
          </a:prstGeom>
          <a:noFill/>
          <a:ln w="9525">
            <a:solidFill>
              <a:srgbClr val="15161A"/>
            </a:solidFill>
            <a:prstDash val="solid"/>
          </a:ln>
        </p:spPr>
      </p:sp>
      <p:sp>
        <p:nvSpPr>
          <p:cNvPr id="3" name="Shape 1"/>
          <p:cNvSpPr/>
          <p:nvPr/>
        </p:nvSpPr>
        <p:spPr>
          <a:xfrm>
            <a:off x="228600" y="228600"/>
            <a:ext cx="0" cy="201168"/>
          </a:xfrm>
          <a:prstGeom prst="line">
            <a:avLst/>
          </a:prstGeom>
          <a:noFill/>
          <a:ln w="9525">
            <a:solidFill>
              <a:srgbClr val="15161A"/>
            </a:solidFill>
            <a:prstDash val="solid"/>
          </a:ln>
        </p:spPr>
      </p:sp>
      <p:sp>
        <p:nvSpPr>
          <p:cNvPr id="4" name="Shape 2"/>
          <p:cNvSpPr/>
          <p:nvPr/>
        </p:nvSpPr>
        <p:spPr>
          <a:xfrm>
            <a:off x="11761927" y="228600"/>
            <a:ext cx="201168" cy="0"/>
          </a:xfrm>
          <a:prstGeom prst="line">
            <a:avLst/>
          </a:prstGeom>
          <a:noFill/>
          <a:ln w="9525">
            <a:solidFill>
              <a:srgbClr val="15161A"/>
            </a:solidFill>
            <a:prstDash val="solid"/>
          </a:ln>
        </p:spPr>
      </p:sp>
      <p:sp>
        <p:nvSpPr>
          <p:cNvPr id="5" name="Shape 3"/>
          <p:cNvSpPr/>
          <p:nvPr/>
        </p:nvSpPr>
        <p:spPr>
          <a:xfrm>
            <a:off x="11963095" y="228600"/>
            <a:ext cx="0" cy="201168"/>
          </a:xfrm>
          <a:prstGeom prst="line">
            <a:avLst/>
          </a:prstGeom>
          <a:noFill/>
          <a:ln w="9525">
            <a:solidFill>
              <a:srgbClr val="15161A"/>
            </a:solidFill>
            <a:prstDash val="solid"/>
          </a:ln>
        </p:spPr>
      </p:sp>
      <p:sp>
        <p:nvSpPr>
          <p:cNvPr id="6" name="Shape 4"/>
          <p:cNvSpPr/>
          <p:nvPr/>
        </p:nvSpPr>
        <p:spPr>
          <a:xfrm>
            <a:off x="228600" y="6629400"/>
            <a:ext cx="201168" cy="0"/>
          </a:xfrm>
          <a:prstGeom prst="line">
            <a:avLst/>
          </a:prstGeom>
          <a:noFill/>
          <a:ln w="9525">
            <a:solidFill>
              <a:srgbClr val="15161A"/>
            </a:solidFill>
            <a:prstDash val="solid"/>
          </a:ln>
        </p:spPr>
      </p:sp>
      <p:sp>
        <p:nvSpPr>
          <p:cNvPr id="7" name="Shape 5"/>
          <p:cNvSpPr/>
          <p:nvPr/>
        </p:nvSpPr>
        <p:spPr>
          <a:xfrm>
            <a:off x="228600" y="6428232"/>
            <a:ext cx="0" cy="201168"/>
          </a:xfrm>
          <a:prstGeom prst="line">
            <a:avLst/>
          </a:prstGeom>
          <a:noFill/>
          <a:ln w="9525">
            <a:solidFill>
              <a:srgbClr val="15161A"/>
            </a:solidFill>
            <a:prstDash val="solid"/>
          </a:ln>
        </p:spPr>
      </p:sp>
      <p:sp>
        <p:nvSpPr>
          <p:cNvPr id="8" name="Shape 6"/>
          <p:cNvSpPr/>
          <p:nvPr/>
        </p:nvSpPr>
        <p:spPr>
          <a:xfrm>
            <a:off x="11761927" y="6629400"/>
            <a:ext cx="201168" cy="0"/>
          </a:xfrm>
          <a:prstGeom prst="line">
            <a:avLst/>
          </a:prstGeom>
          <a:noFill/>
          <a:ln w="9525">
            <a:solidFill>
              <a:srgbClr val="15161A"/>
            </a:solidFill>
            <a:prstDash val="solid"/>
          </a:ln>
        </p:spPr>
      </p:sp>
      <p:sp>
        <p:nvSpPr>
          <p:cNvPr id="9" name="Shape 7"/>
          <p:cNvSpPr/>
          <p:nvPr/>
        </p:nvSpPr>
        <p:spPr>
          <a:xfrm>
            <a:off x="11963095" y="6428232"/>
            <a:ext cx="0" cy="201168"/>
          </a:xfrm>
          <a:prstGeom prst="line">
            <a:avLst/>
          </a:prstGeom>
          <a:noFill/>
          <a:ln w="9525">
            <a:solidFill>
              <a:srgbClr val="15161A"/>
            </a:solidFill>
            <a:prstDash val="solid"/>
          </a:ln>
        </p:spPr>
      </p:sp>
      <p:sp>
        <p:nvSpPr>
          <p:cNvPr id="10" name="Text 8"/>
          <p:cNvSpPr/>
          <p:nvPr/>
        </p:nvSpPr>
        <p:spPr>
          <a:xfrm>
            <a:off x="566928" y="384048"/>
            <a:ext cx="3657600" cy="274320"/>
          </a:xfrm>
          <a:prstGeom prst="rect">
            <a:avLst/>
          </a:prstGeom>
          <a:noFill/>
          <a:ln/>
        </p:spPr>
        <p:txBody>
          <a:bodyPr wrap="square" lIns="0" tIns="0" rIns="0" bIns="0" rtlCol="0" anchor="ctr"/>
          <a:lstStyle/>
          <a:p>
            <a:pPr indent="0" marL="0">
              <a:buNone/>
            </a:pPr>
            <a:r>
              <a:rPr lang="en-US" sz="1300" b="1" spc="100" kern="0" dirty="0">
                <a:solidFill>
                  <a:srgbClr val="15161A"/>
                </a:solidFill>
                <a:latin typeface="Arial" pitchFamily="34" charset="0"/>
                <a:ea typeface="Arial" pitchFamily="34" charset="-122"/>
                <a:cs typeface="Arial" pitchFamily="34" charset="-120"/>
              </a:rPr>
              <a:t>Pricing</a:t>
            </a:r>
            <a:pPr indent="0" marL="0">
              <a:buNone/>
            </a:pPr>
            <a:r>
              <a:rPr lang="en-US" sz="1300" spc="100" kern="0" dirty="0">
                <a:solidFill>
                  <a:srgbClr val="C2105F"/>
                </a:solidFill>
                <a:latin typeface="Arial" pitchFamily="34" charset="0"/>
                <a:ea typeface="Arial" pitchFamily="34" charset="-122"/>
                <a:cs typeface="Arial" pitchFamily="34" charset="-120"/>
              </a:rPr>
              <a:t> / </a:t>
            </a:r>
            <a:pPr indent="0" marL="0">
              <a:buNone/>
            </a:pPr>
            <a:r>
              <a:rPr lang="en-US" sz="1300" b="1" spc="100" kern="0" dirty="0">
                <a:solidFill>
                  <a:srgbClr val="15161A"/>
                </a:solidFill>
                <a:latin typeface="Arial" pitchFamily="34" charset="0"/>
                <a:ea typeface="Arial" pitchFamily="34" charset="-122"/>
                <a:cs typeface="Arial" pitchFamily="34" charset="-120"/>
              </a:rPr>
              <a:t>Demo</a:t>
            </a:r>
            <a:endParaRPr lang="en-US" sz="1300" dirty="0"/>
          </a:p>
        </p:txBody>
      </p:sp>
      <p:sp>
        <p:nvSpPr>
          <p:cNvPr id="11" name="Text 9"/>
          <p:cNvSpPr/>
          <p:nvPr/>
        </p:nvSpPr>
        <p:spPr>
          <a:xfrm>
            <a:off x="7052767" y="411480"/>
            <a:ext cx="4572000" cy="274320"/>
          </a:xfrm>
          <a:prstGeom prst="rect">
            <a:avLst/>
          </a:prstGeom>
          <a:noFill/>
          <a:ln/>
        </p:spPr>
        <p:txBody>
          <a:bodyPr wrap="square" lIns="0" tIns="0" rIns="0" bIns="0" rtlCol="0" anchor="t"/>
          <a:lstStyle/>
          <a:p>
            <a:pPr algn="r" indent="0" marL="0">
              <a:buNone/>
            </a:pPr>
            <a:r>
              <a:rPr lang="en-US" sz="1100" b="1" spc="150" kern="0" dirty="0">
                <a:solidFill>
                  <a:srgbClr val="C2105F"/>
                </a:solidFill>
                <a:latin typeface="Consolas" pitchFamily="34" charset="0"/>
                <a:ea typeface="Consolas" pitchFamily="34" charset="-122"/>
                <a:cs typeface="Consolas" pitchFamily="34" charset="-120"/>
              </a:rPr>
              <a:t>THE METHOD</a:t>
            </a:r>
            <a:endParaRPr lang="en-US" sz="1100" dirty="0"/>
          </a:p>
        </p:txBody>
      </p:sp>
      <p:sp>
        <p:nvSpPr>
          <p:cNvPr id="12" name="Text 10"/>
          <p:cNvSpPr/>
          <p:nvPr/>
        </p:nvSpPr>
        <p:spPr>
          <a:xfrm>
            <a:off x="566928" y="6355080"/>
            <a:ext cx="1828800" cy="228600"/>
          </a:xfrm>
          <a:prstGeom prst="rect">
            <a:avLst/>
          </a:prstGeom>
          <a:noFill/>
          <a:ln/>
        </p:spPr>
        <p:txBody>
          <a:bodyPr wrap="square" lIns="0" tIns="0" rIns="0" bIns="0" rtlCol="0" anchor="t"/>
          <a:lstStyle/>
          <a:p>
            <a:pPr indent="0" marL="0">
              <a:buNone/>
            </a:pPr>
            <a:r>
              <a:rPr lang="en-US" sz="1000" dirty="0">
                <a:solidFill>
                  <a:srgbClr val="4C4E57"/>
                </a:solidFill>
                <a:latin typeface="Consolas" pitchFamily="34" charset="0"/>
                <a:ea typeface="Consolas" pitchFamily="34" charset="-122"/>
                <a:cs typeface="Consolas" pitchFamily="34" charset="-120"/>
              </a:rPr>
              <a:t>04 / 17</a:t>
            </a:r>
            <a:endParaRPr lang="en-US" sz="1000" dirty="0"/>
          </a:p>
        </p:txBody>
      </p:sp>
      <p:sp>
        <p:nvSpPr>
          <p:cNvPr id="13" name="Text 11"/>
          <p:cNvSpPr/>
          <p:nvPr/>
        </p:nvSpPr>
        <p:spPr>
          <a:xfrm>
            <a:off x="6138367" y="6355080"/>
            <a:ext cx="5486400" cy="228600"/>
          </a:xfrm>
          <a:prstGeom prst="rect">
            <a:avLst/>
          </a:prstGeom>
          <a:noFill/>
          <a:ln/>
        </p:spPr>
        <p:txBody>
          <a:bodyPr wrap="square" lIns="0" tIns="0" rIns="0" bIns="0" rtlCol="0" anchor="t"/>
          <a:lstStyle/>
          <a:p>
            <a:pPr algn="r" indent="0" marL="0">
              <a:buNone/>
            </a:pPr>
            <a:r>
              <a:rPr lang="en-US" sz="1000" dirty="0">
                <a:solidFill>
                  <a:srgbClr val="4C4E57"/>
                </a:solidFill>
                <a:latin typeface="Consolas" pitchFamily="34" charset="0"/>
                <a:ea typeface="Consolas" pitchFamily="34" charset="-122"/>
                <a:cs typeface="Consolas" pitchFamily="34" charset="-120"/>
              </a:rPr>
              <a:t>FICTIONAL DATA · INDEPENDENT CASE STUDY</a:t>
            </a:r>
            <a:endParaRPr lang="en-US" sz="1000" dirty="0"/>
          </a:p>
        </p:txBody>
      </p:sp>
      <p:sp>
        <p:nvSpPr>
          <p:cNvPr id="15" name="Text 12"/>
          <p:cNvSpPr/>
          <p:nvPr/>
        </p:nvSpPr>
        <p:spPr>
          <a:xfrm>
            <a:off x="566928" y="960120"/>
            <a:ext cx="11057839" cy="1463040"/>
          </a:xfrm>
          <a:prstGeom prst="rect">
            <a:avLst/>
          </a:prstGeom>
          <a:noFill/>
          <a:ln/>
        </p:spPr>
        <p:txBody>
          <a:bodyPr wrap="square" lIns="0" tIns="0" rIns="0" bIns="0" rtlCol="0" anchor="t"/>
          <a:lstStyle/>
          <a:p>
            <a:pPr indent="0" marL="0">
              <a:lnSpc>
                <a:spcPct val="90000"/>
              </a:lnSpc>
              <a:buNone/>
            </a:pPr>
            <a:r>
              <a:rPr lang="en-US" sz="4400" b="1" dirty="0">
                <a:solidFill>
                  <a:srgbClr val="15161A"/>
                </a:solidFill>
                <a:latin typeface="Arial" pitchFamily="34" charset="0"/>
                <a:ea typeface="Arial" pitchFamily="34" charset="-122"/>
                <a:cs typeface="Arial" pitchFamily="34" charset="-120"/>
              </a:rPr>
              <a:t>Hold the product still.</a:t>
            </a:r>
            <a:endParaRPr lang="en-US" sz="4400" dirty="0"/>
          </a:p>
          <a:p>
            <a:pPr indent="0" marL="0">
              <a:lnSpc>
                <a:spcPct val="90000"/>
              </a:lnSpc>
              <a:buNone/>
            </a:pPr>
            <a:r>
              <a:rPr lang="en-US" sz="4400" i="1" dirty="0">
                <a:solidFill>
                  <a:srgbClr val="2433B8"/>
                </a:solidFill>
                <a:latin typeface="Georgia" pitchFamily="34" charset="0"/>
                <a:ea typeface="Georgia" pitchFamily="34" charset="-122"/>
                <a:cs typeface="Georgia" pitchFamily="34" charset="-120"/>
              </a:rPr>
              <a:t>Then look at the price.</a:t>
            </a:r>
            <a:endParaRPr lang="en-US" sz="4400" dirty="0"/>
          </a:p>
        </p:txBody>
      </p:sp>
      <p:sp>
        <p:nvSpPr>
          <p:cNvPr id="16" name="Shape 13"/>
          <p:cNvSpPr/>
          <p:nvPr/>
        </p:nvSpPr>
        <p:spPr>
          <a:xfrm>
            <a:off x="566928" y="3200400"/>
            <a:ext cx="566928" cy="566928"/>
          </a:xfrm>
          <a:prstGeom prst="ellipse">
            <a:avLst/>
          </a:prstGeom>
          <a:solidFill>
            <a:srgbClr val="2433B8"/>
          </a:solidFill>
          <a:ln/>
        </p:spPr>
      </p:sp>
      <p:sp>
        <p:nvSpPr>
          <p:cNvPr id="17" name="Text 14"/>
          <p:cNvSpPr/>
          <p:nvPr/>
        </p:nvSpPr>
        <p:spPr>
          <a:xfrm>
            <a:off x="566928" y="3291840"/>
            <a:ext cx="566928" cy="411480"/>
          </a:xfrm>
          <a:prstGeom prst="rect">
            <a:avLst/>
          </a:prstGeom>
          <a:noFill/>
          <a:ln/>
        </p:spPr>
        <p:txBody>
          <a:bodyPr wrap="square" lIns="0" tIns="0" rIns="0" bIns="0" rtlCol="0" anchor="t"/>
          <a:lstStyle/>
          <a:p>
            <a:pPr algn="ctr" indent="0" marL="0">
              <a:buNone/>
            </a:pPr>
            <a:r>
              <a:rPr lang="en-US" sz="2200" dirty="0">
                <a:solidFill>
                  <a:srgbClr val="F3F4EF"/>
                </a:solidFill>
                <a:latin typeface="Arial" pitchFamily="34" charset="0"/>
                <a:ea typeface="Arial" pitchFamily="34" charset="-122"/>
                <a:cs typeface="Arial" pitchFamily="34" charset="-120"/>
              </a:rPr>
              <a:t>1</a:t>
            </a:r>
            <a:endParaRPr lang="en-US" sz="2200" dirty="0"/>
          </a:p>
        </p:txBody>
      </p:sp>
      <p:sp>
        <p:nvSpPr>
          <p:cNvPr id="18" name="Text 15"/>
          <p:cNvSpPr/>
          <p:nvPr/>
        </p:nvSpPr>
        <p:spPr>
          <a:xfrm>
            <a:off x="566928" y="3977640"/>
            <a:ext cx="2560320" cy="914400"/>
          </a:xfrm>
          <a:prstGeom prst="rect">
            <a:avLst/>
          </a:prstGeom>
          <a:noFill/>
          <a:ln/>
        </p:spPr>
        <p:txBody>
          <a:bodyPr wrap="square" lIns="0" tIns="0" rIns="0" bIns="0" rtlCol="0" anchor="t"/>
          <a:lstStyle/>
          <a:p>
            <a:pPr indent="0" marL="0">
              <a:buNone/>
            </a:pPr>
            <a:r>
              <a:rPr lang="en-US" sz="2000" b="1" dirty="0">
                <a:solidFill>
                  <a:srgbClr val="15161A"/>
                </a:solidFill>
                <a:latin typeface="Arial" pitchFamily="34" charset="0"/>
                <a:ea typeface="Arial" pitchFamily="34" charset="-122"/>
                <a:cs typeface="Arial" pitchFamily="34" charset="-120"/>
              </a:rPr>
              <a:t>Keep the source</a:t>
            </a:r>
            <a:endParaRPr lang="en-US" sz="2000" dirty="0"/>
          </a:p>
        </p:txBody>
      </p:sp>
      <p:sp>
        <p:nvSpPr>
          <p:cNvPr id="19" name="Shape 16"/>
          <p:cNvSpPr/>
          <p:nvPr/>
        </p:nvSpPr>
        <p:spPr>
          <a:xfrm>
            <a:off x="3355848" y="3200400"/>
            <a:ext cx="566928" cy="566928"/>
          </a:xfrm>
          <a:prstGeom prst="ellipse">
            <a:avLst/>
          </a:prstGeom>
          <a:solidFill>
            <a:srgbClr val="2433B8"/>
          </a:solidFill>
          <a:ln/>
        </p:spPr>
      </p:sp>
      <p:sp>
        <p:nvSpPr>
          <p:cNvPr id="20" name="Text 17"/>
          <p:cNvSpPr/>
          <p:nvPr/>
        </p:nvSpPr>
        <p:spPr>
          <a:xfrm>
            <a:off x="3355848" y="3291840"/>
            <a:ext cx="566928" cy="411480"/>
          </a:xfrm>
          <a:prstGeom prst="rect">
            <a:avLst/>
          </a:prstGeom>
          <a:noFill/>
          <a:ln/>
        </p:spPr>
        <p:txBody>
          <a:bodyPr wrap="square" lIns="0" tIns="0" rIns="0" bIns="0" rtlCol="0" anchor="t"/>
          <a:lstStyle/>
          <a:p>
            <a:pPr algn="ctr" indent="0" marL="0">
              <a:buNone/>
            </a:pPr>
            <a:r>
              <a:rPr lang="en-US" sz="2200" dirty="0">
                <a:solidFill>
                  <a:srgbClr val="F3F4EF"/>
                </a:solidFill>
                <a:latin typeface="Arial" pitchFamily="34" charset="0"/>
                <a:ea typeface="Arial" pitchFamily="34" charset="-122"/>
                <a:cs typeface="Arial" pitchFamily="34" charset="-120"/>
              </a:rPr>
              <a:t>2</a:t>
            </a:r>
            <a:endParaRPr lang="en-US" sz="2200" dirty="0"/>
          </a:p>
        </p:txBody>
      </p:sp>
      <p:sp>
        <p:nvSpPr>
          <p:cNvPr id="21" name="Text 18"/>
          <p:cNvSpPr/>
          <p:nvPr/>
        </p:nvSpPr>
        <p:spPr>
          <a:xfrm>
            <a:off x="3355848" y="3977640"/>
            <a:ext cx="2560320" cy="914400"/>
          </a:xfrm>
          <a:prstGeom prst="rect">
            <a:avLst/>
          </a:prstGeom>
          <a:noFill/>
          <a:ln/>
        </p:spPr>
        <p:txBody>
          <a:bodyPr wrap="square" lIns="0" tIns="0" rIns="0" bIns="0" rtlCol="0" anchor="t"/>
          <a:lstStyle/>
          <a:p>
            <a:pPr indent="0" marL="0">
              <a:buNone/>
            </a:pPr>
            <a:r>
              <a:rPr lang="en-US" sz="2000" b="1" dirty="0">
                <a:solidFill>
                  <a:srgbClr val="15161A"/>
                </a:solidFill>
                <a:latin typeface="Arial" pitchFamily="34" charset="0"/>
                <a:ea typeface="Arial" pitchFamily="34" charset="-122"/>
                <a:cs typeface="Arial" pitchFamily="34" charset="-120"/>
              </a:rPr>
              <a:t>Recover the structure</a:t>
            </a:r>
            <a:endParaRPr lang="en-US" sz="2000" dirty="0"/>
          </a:p>
        </p:txBody>
      </p:sp>
      <p:sp>
        <p:nvSpPr>
          <p:cNvPr id="22" name="Shape 19"/>
          <p:cNvSpPr/>
          <p:nvPr/>
        </p:nvSpPr>
        <p:spPr>
          <a:xfrm>
            <a:off x="6144768" y="3200400"/>
            <a:ext cx="566928" cy="566928"/>
          </a:xfrm>
          <a:prstGeom prst="ellipse">
            <a:avLst/>
          </a:prstGeom>
          <a:solidFill>
            <a:srgbClr val="2433B8"/>
          </a:solidFill>
          <a:ln/>
        </p:spPr>
      </p:sp>
      <p:sp>
        <p:nvSpPr>
          <p:cNvPr id="23" name="Text 20"/>
          <p:cNvSpPr/>
          <p:nvPr/>
        </p:nvSpPr>
        <p:spPr>
          <a:xfrm>
            <a:off x="6144768" y="3291840"/>
            <a:ext cx="566928" cy="411480"/>
          </a:xfrm>
          <a:prstGeom prst="rect">
            <a:avLst/>
          </a:prstGeom>
          <a:noFill/>
          <a:ln/>
        </p:spPr>
        <p:txBody>
          <a:bodyPr wrap="square" lIns="0" tIns="0" rIns="0" bIns="0" rtlCol="0" anchor="t"/>
          <a:lstStyle/>
          <a:p>
            <a:pPr algn="ctr" indent="0" marL="0">
              <a:buNone/>
            </a:pPr>
            <a:r>
              <a:rPr lang="en-US" sz="2200" dirty="0">
                <a:solidFill>
                  <a:srgbClr val="F3F4EF"/>
                </a:solidFill>
                <a:latin typeface="Arial" pitchFamily="34" charset="0"/>
                <a:ea typeface="Arial" pitchFamily="34" charset="-122"/>
                <a:cs typeface="Arial" pitchFamily="34" charset="-120"/>
              </a:rPr>
              <a:t>3</a:t>
            </a:r>
            <a:endParaRPr lang="en-US" sz="2200" dirty="0"/>
          </a:p>
        </p:txBody>
      </p:sp>
      <p:sp>
        <p:nvSpPr>
          <p:cNvPr id="24" name="Text 21"/>
          <p:cNvSpPr/>
          <p:nvPr/>
        </p:nvSpPr>
        <p:spPr>
          <a:xfrm>
            <a:off x="6144768" y="3977640"/>
            <a:ext cx="2560320" cy="914400"/>
          </a:xfrm>
          <a:prstGeom prst="rect">
            <a:avLst/>
          </a:prstGeom>
          <a:noFill/>
          <a:ln/>
        </p:spPr>
        <p:txBody>
          <a:bodyPr wrap="square" lIns="0" tIns="0" rIns="0" bIns="0" rtlCol="0" anchor="t"/>
          <a:lstStyle/>
          <a:p>
            <a:pPr indent="0" marL="0">
              <a:buNone/>
            </a:pPr>
            <a:r>
              <a:rPr lang="en-US" sz="2000" b="1" dirty="0">
                <a:solidFill>
                  <a:srgbClr val="15161A"/>
                </a:solidFill>
                <a:latin typeface="Arial" pitchFamily="34" charset="0"/>
                <a:ea typeface="Arial" pitchFamily="34" charset="-122"/>
                <a:cs typeface="Arial" pitchFamily="34" charset="-120"/>
              </a:rPr>
              <a:t>Compare like with like</a:t>
            </a:r>
            <a:endParaRPr lang="en-US" sz="2000" dirty="0"/>
          </a:p>
        </p:txBody>
      </p:sp>
      <p:sp>
        <p:nvSpPr>
          <p:cNvPr id="25" name="Shape 22"/>
          <p:cNvSpPr/>
          <p:nvPr/>
        </p:nvSpPr>
        <p:spPr>
          <a:xfrm>
            <a:off x="8933688" y="3200400"/>
            <a:ext cx="566928" cy="566928"/>
          </a:xfrm>
          <a:prstGeom prst="ellipse">
            <a:avLst/>
          </a:prstGeom>
          <a:solidFill>
            <a:srgbClr val="C2105F"/>
          </a:solidFill>
          <a:ln/>
        </p:spPr>
      </p:sp>
      <p:sp>
        <p:nvSpPr>
          <p:cNvPr id="26" name="Text 23"/>
          <p:cNvSpPr/>
          <p:nvPr/>
        </p:nvSpPr>
        <p:spPr>
          <a:xfrm>
            <a:off x="8933688" y="3291840"/>
            <a:ext cx="566928" cy="411480"/>
          </a:xfrm>
          <a:prstGeom prst="rect">
            <a:avLst/>
          </a:prstGeom>
          <a:noFill/>
          <a:ln/>
        </p:spPr>
        <p:txBody>
          <a:bodyPr wrap="square" lIns="0" tIns="0" rIns="0" bIns="0" rtlCol="0" anchor="t"/>
          <a:lstStyle/>
          <a:p>
            <a:pPr algn="ctr" indent="0" marL="0">
              <a:buNone/>
            </a:pPr>
            <a:r>
              <a:rPr lang="en-US" sz="2200" dirty="0">
                <a:solidFill>
                  <a:srgbClr val="F3F4EF"/>
                </a:solidFill>
                <a:latin typeface="Arial" pitchFamily="34" charset="0"/>
                <a:ea typeface="Arial" pitchFamily="34" charset="-122"/>
                <a:cs typeface="Arial" pitchFamily="34" charset="-120"/>
              </a:rPr>
              <a:t>4</a:t>
            </a:r>
            <a:endParaRPr lang="en-US" sz="2200" dirty="0"/>
          </a:p>
        </p:txBody>
      </p:sp>
      <p:sp>
        <p:nvSpPr>
          <p:cNvPr id="27" name="Text 24"/>
          <p:cNvSpPr/>
          <p:nvPr/>
        </p:nvSpPr>
        <p:spPr>
          <a:xfrm>
            <a:off x="8933688" y="3977640"/>
            <a:ext cx="2560320" cy="914400"/>
          </a:xfrm>
          <a:prstGeom prst="rect">
            <a:avLst/>
          </a:prstGeom>
          <a:noFill/>
          <a:ln/>
        </p:spPr>
        <p:txBody>
          <a:bodyPr wrap="square" lIns="0" tIns="0" rIns="0" bIns="0" rtlCol="0" anchor="t"/>
          <a:lstStyle/>
          <a:p>
            <a:pPr indent="0" marL="0">
              <a:buNone/>
            </a:pPr>
            <a:r>
              <a:rPr lang="en-US" sz="2000" b="1" dirty="0">
                <a:solidFill>
                  <a:srgbClr val="15161A"/>
                </a:solidFill>
                <a:latin typeface="Arial" pitchFamily="34" charset="0"/>
                <a:ea typeface="Arial" pitchFamily="34" charset="-122"/>
                <a:cs typeface="Arial" pitchFamily="34" charset="-120"/>
              </a:rPr>
              <a:t>Separate fact from guess</a:t>
            </a:r>
            <a:endParaRPr lang="en-US" sz="2000" dirty="0"/>
          </a:p>
        </p:txBody>
      </p:sp>
      <p:sp>
        <p:nvSpPr>
          <p:cNvPr id="28" name="Shape 25"/>
          <p:cNvSpPr/>
          <p:nvPr/>
        </p:nvSpPr>
        <p:spPr>
          <a:xfrm>
            <a:off x="1133856" y="3483864"/>
            <a:ext cx="8366760" cy="0"/>
          </a:xfrm>
          <a:prstGeom prst="line">
            <a:avLst/>
          </a:prstGeom>
          <a:noFill/>
          <a:ln w="19050">
            <a:solidFill>
              <a:srgbClr val="C2105F"/>
            </a:solidFill>
            <a:prstDash val="solid"/>
          </a:ln>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3F4EF"/>
        </a:solidFill>
      </p:bgPr>
    </p:bg>
    <p:spTree>
      <p:nvGrpSpPr>
        <p:cNvPr id="1" name=""/>
        <p:cNvGrpSpPr/>
        <p:nvPr/>
      </p:nvGrpSpPr>
      <p:grpSpPr>
        <a:xfrm>
          <a:off x="0" y="0"/>
          <a:ext cx="0" cy="0"/>
          <a:chOff x="0" y="0"/>
          <a:chExt cx="0" cy="0"/>
        </a:xfrm>
      </p:grpSpPr>
      <p:sp>
        <p:nvSpPr>
          <p:cNvPr id="2" name="Shape 0"/>
          <p:cNvSpPr/>
          <p:nvPr/>
        </p:nvSpPr>
        <p:spPr>
          <a:xfrm>
            <a:off x="228600" y="228600"/>
            <a:ext cx="201168" cy="0"/>
          </a:xfrm>
          <a:prstGeom prst="line">
            <a:avLst/>
          </a:prstGeom>
          <a:noFill/>
          <a:ln w="9525">
            <a:solidFill>
              <a:srgbClr val="15161A"/>
            </a:solidFill>
            <a:prstDash val="solid"/>
          </a:ln>
        </p:spPr>
      </p:sp>
      <p:sp>
        <p:nvSpPr>
          <p:cNvPr id="3" name="Shape 1"/>
          <p:cNvSpPr/>
          <p:nvPr/>
        </p:nvSpPr>
        <p:spPr>
          <a:xfrm>
            <a:off x="228600" y="228600"/>
            <a:ext cx="0" cy="201168"/>
          </a:xfrm>
          <a:prstGeom prst="line">
            <a:avLst/>
          </a:prstGeom>
          <a:noFill/>
          <a:ln w="9525">
            <a:solidFill>
              <a:srgbClr val="15161A"/>
            </a:solidFill>
            <a:prstDash val="solid"/>
          </a:ln>
        </p:spPr>
      </p:sp>
      <p:sp>
        <p:nvSpPr>
          <p:cNvPr id="4" name="Shape 2"/>
          <p:cNvSpPr/>
          <p:nvPr/>
        </p:nvSpPr>
        <p:spPr>
          <a:xfrm>
            <a:off x="11761927" y="228600"/>
            <a:ext cx="201168" cy="0"/>
          </a:xfrm>
          <a:prstGeom prst="line">
            <a:avLst/>
          </a:prstGeom>
          <a:noFill/>
          <a:ln w="9525">
            <a:solidFill>
              <a:srgbClr val="15161A"/>
            </a:solidFill>
            <a:prstDash val="solid"/>
          </a:ln>
        </p:spPr>
      </p:sp>
      <p:sp>
        <p:nvSpPr>
          <p:cNvPr id="5" name="Shape 3"/>
          <p:cNvSpPr/>
          <p:nvPr/>
        </p:nvSpPr>
        <p:spPr>
          <a:xfrm>
            <a:off x="11963095" y="228600"/>
            <a:ext cx="0" cy="201168"/>
          </a:xfrm>
          <a:prstGeom prst="line">
            <a:avLst/>
          </a:prstGeom>
          <a:noFill/>
          <a:ln w="9525">
            <a:solidFill>
              <a:srgbClr val="15161A"/>
            </a:solidFill>
            <a:prstDash val="solid"/>
          </a:ln>
        </p:spPr>
      </p:sp>
      <p:sp>
        <p:nvSpPr>
          <p:cNvPr id="6" name="Shape 4"/>
          <p:cNvSpPr/>
          <p:nvPr/>
        </p:nvSpPr>
        <p:spPr>
          <a:xfrm>
            <a:off x="228600" y="6629400"/>
            <a:ext cx="201168" cy="0"/>
          </a:xfrm>
          <a:prstGeom prst="line">
            <a:avLst/>
          </a:prstGeom>
          <a:noFill/>
          <a:ln w="9525">
            <a:solidFill>
              <a:srgbClr val="15161A"/>
            </a:solidFill>
            <a:prstDash val="solid"/>
          </a:ln>
        </p:spPr>
      </p:sp>
      <p:sp>
        <p:nvSpPr>
          <p:cNvPr id="7" name="Shape 5"/>
          <p:cNvSpPr/>
          <p:nvPr/>
        </p:nvSpPr>
        <p:spPr>
          <a:xfrm>
            <a:off x="228600" y="6428232"/>
            <a:ext cx="0" cy="201168"/>
          </a:xfrm>
          <a:prstGeom prst="line">
            <a:avLst/>
          </a:prstGeom>
          <a:noFill/>
          <a:ln w="9525">
            <a:solidFill>
              <a:srgbClr val="15161A"/>
            </a:solidFill>
            <a:prstDash val="solid"/>
          </a:ln>
        </p:spPr>
      </p:sp>
      <p:sp>
        <p:nvSpPr>
          <p:cNvPr id="8" name="Shape 6"/>
          <p:cNvSpPr/>
          <p:nvPr/>
        </p:nvSpPr>
        <p:spPr>
          <a:xfrm>
            <a:off x="11761927" y="6629400"/>
            <a:ext cx="201168" cy="0"/>
          </a:xfrm>
          <a:prstGeom prst="line">
            <a:avLst/>
          </a:prstGeom>
          <a:noFill/>
          <a:ln w="9525">
            <a:solidFill>
              <a:srgbClr val="15161A"/>
            </a:solidFill>
            <a:prstDash val="solid"/>
          </a:ln>
        </p:spPr>
      </p:sp>
      <p:sp>
        <p:nvSpPr>
          <p:cNvPr id="9" name="Shape 7"/>
          <p:cNvSpPr/>
          <p:nvPr/>
        </p:nvSpPr>
        <p:spPr>
          <a:xfrm>
            <a:off x="11963095" y="6428232"/>
            <a:ext cx="0" cy="201168"/>
          </a:xfrm>
          <a:prstGeom prst="line">
            <a:avLst/>
          </a:prstGeom>
          <a:noFill/>
          <a:ln w="9525">
            <a:solidFill>
              <a:srgbClr val="15161A"/>
            </a:solidFill>
            <a:prstDash val="solid"/>
          </a:ln>
        </p:spPr>
      </p:sp>
      <p:sp>
        <p:nvSpPr>
          <p:cNvPr id="10" name="Text 8"/>
          <p:cNvSpPr/>
          <p:nvPr/>
        </p:nvSpPr>
        <p:spPr>
          <a:xfrm>
            <a:off x="566928" y="384048"/>
            <a:ext cx="3657600" cy="274320"/>
          </a:xfrm>
          <a:prstGeom prst="rect">
            <a:avLst/>
          </a:prstGeom>
          <a:noFill/>
          <a:ln/>
        </p:spPr>
        <p:txBody>
          <a:bodyPr wrap="square" lIns="0" tIns="0" rIns="0" bIns="0" rtlCol="0" anchor="ctr"/>
          <a:lstStyle/>
          <a:p>
            <a:pPr indent="0" marL="0">
              <a:buNone/>
            </a:pPr>
            <a:r>
              <a:rPr lang="en-US" sz="1300" b="1" spc="100" kern="0" dirty="0">
                <a:solidFill>
                  <a:srgbClr val="15161A"/>
                </a:solidFill>
                <a:latin typeface="Arial" pitchFamily="34" charset="0"/>
                <a:ea typeface="Arial" pitchFamily="34" charset="-122"/>
                <a:cs typeface="Arial" pitchFamily="34" charset="-120"/>
              </a:rPr>
              <a:t>Pricing</a:t>
            </a:r>
            <a:pPr indent="0" marL="0">
              <a:buNone/>
            </a:pPr>
            <a:r>
              <a:rPr lang="en-US" sz="1300" spc="100" kern="0" dirty="0">
                <a:solidFill>
                  <a:srgbClr val="C2105F"/>
                </a:solidFill>
                <a:latin typeface="Arial" pitchFamily="34" charset="0"/>
                <a:ea typeface="Arial" pitchFamily="34" charset="-122"/>
                <a:cs typeface="Arial" pitchFamily="34" charset="-120"/>
              </a:rPr>
              <a:t> / </a:t>
            </a:r>
            <a:pPr indent="0" marL="0">
              <a:buNone/>
            </a:pPr>
            <a:r>
              <a:rPr lang="en-US" sz="1300" b="1" spc="100" kern="0" dirty="0">
                <a:solidFill>
                  <a:srgbClr val="15161A"/>
                </a:solidFill>
                <a:latin typeface="Arial" pitchFamily="34" charset="0"/>
                <a:ea typeface="Arial" pitchFamily="34" charset="-122"/>
                <a:cs typeface="Arial" pitchFamily="34" charset="-120"/>
              </a:rPr>
              <a:t>Demo</a:t>
            </a:r>
            <a:endParaRPr lang="en-US" sz="1300" dirty="0"/>
          </a:p>
        </p:txBody>
      </p:sp>
      <p:sp>
        <p:nvSpPr>
          <p:cNvPr id="11" name="Text 9"/>
          <p:cNvSpPr/>
          <p:nvPr/>
        </p:nvSpPr>
        <p:spPr>
          <a:xfrm>
            <a:off x="7052767" y="411480"/>
            <a:ext cx="4572000" cy="274320"/>
          </a:xfrm>
          <a:prstGeom prst="rect">
            <a:avLst/>
          </a:prstGeom>
          <a:noFill/>
          <a:ln/>
        </p:spPr>
        <p:txBody>
          <a:bodyPr wrap="square" lIns="0" tIns="0" rIns="0" bIns="0" rtlCol="0" anchor="t"/>
          <a:lstStyle/>
          <a:p>
            <a:pPr algn="r" indent="0" marL="0">
              <a:buNone/>
            </a:pPr>
            <a:r>
              <a:rPr lang="en-US" sz="1100" b="1" spc="150" kern="0" dirty="0">
                <a:solidFill>
                  <a:srgbClr val="C2105F"/>
                </a:solidFill>
                <a:latin typeface="Consolas" pitchFamily="34" charset="0"/>
                <a:ea typeface="Consolas" pitchFamily="34" charset="-122"/>
                <a:cs typeface="Consolas" pitchFamily="34" charset="-120"/>
              </a:rPr>
              <a:t>STEP 2 · STRUCTURE</a:t>
            </a:r>
            <a:endParaRPr lang="en-US" sz="1100" dirty="0"/>
          </a:p>
        </p:txBody>
      </p:sp>
      <p:sp>
        <p:nvSpPr>
          <p:cNvPr id="12" name="Text 10"/>
          <p:cNvSpPr/>
          <p:nvPr/>
        </p:nvSpPr>
        <p:spPr>
          <a:xfrm>
            <a:off x="566928" y="6355080"/>
            <a:ext cx="1828800" cy="228600"/>
          </a:xfrm>
          <a:prstGeom prst="rect">
            <a:avLst/>
          </a:prstGeom>
          <a:noFill/>
          <a:ln/>
        </p:spPr>
        <p:txBody>
          <a:bodyPr wrap="square" lIns="0" tIns="0" rIns="0" bIns="0" rtlCol="0" anchor="t"/>
          <a:lstStyle/>
          <a:p>
            <a:pPr indent="0" marL="0">
              <a:buNone/>
            </a:pPr>
            <a:r>
              <a:rPr lang="en-US" sz="1000" dirty="0">
                <a:solidFill>
                  <a:srgbClr val="4C4E57"/>
                </a:solidFill>
                <a:latin typeface="Consolas" pitchFamily="34" charset="0"/>
                <a:ea typeface="Consolas" pitchFamily="34" charset="-122"/>
                <a:cs typeface="Consolas" pitchFamily="34" charset="-120"/>
              </a:rPr>
              <a:t>05 / 17</a:t>
            </a:r>
            <a:endParaRPr lang="en-US" sz="1000" dirty="0"/>
          </a:p>
        </p:txBody>
      </p:sp>
      <p:sp>
        <p:nvSpPr>
          <p:cNvPr id="13" name="Text 11"/>
          <p:cNvSpPr/>
          <p:nvPr/>
        </p:nvSpPr>
        <p:spPr>
          <a:xfrm>
            <a:off x="6138367" y="6355080"/>
            <a:ext cx="5486400" cy="228600"/>
          </a:xfrm>
          <a:prstGeom prst="rect">
            <a:avLst/>
          </a:prstGeom>
          <a:noFill/>
          <a:ln/>
        </p:spPr>
        <p:txBody>
          <a:bodyPr wrap="square" lIns="0" tIns="0" rIns="0" bIns="0" rtlCol="0" anchor="t"/>
          <a:lstStyle/>
          <a:p>
            <a:pPr algn="r" indent="0" marL="0">
              <a:buNone/>
            </a:pPr>
            <a:r>
              <a:rPr lang="en-US" sz="1000" dirty="0">
                <a:solidFill>
                  <a:srgbClr val="4C4E57"/>
                </a:solidFill>
                <a:latin typeface="Consolas" pitchFamily="34" charset="0"/>
                <a:ea typeface="Consolas" pitchFamily="34" charset="-122"/>
                <a:cs typeface="Consolas" pitchFamily="34" charset="-120"/>
              </a:rPr>
              <a:t>FICTIONAL DATA · INDEPENDENT CASE STUDY</a:t>
            </a:r>
            <a:endParaRPr lang="en-US" sz="1000" dirty="0"/>
          </a:p>
        </p:txBody>
      </p:sp>
      <p:sp>
        <p:nvSpPr>
          <p:cNvPr id="15" name="Text 12"/>
          <p:cNvSpPr/>
          <p:nvPr/>
        </p:nvSpPr>
        <p:spPr>
          <a:xfrm>
            <a:off x="566928" y="960120"/>
            <a:ext cx="11057839" cy="1463040"/>
          </a:xfrm>
          <a:prstGeom prst="rect">
            <a:avLst/>
          </a:prstGeom>
          <a:noFill/>
          <a:ln/>
        </p:spPr>
        <p:txBody>
          <a:bodyPr wrap="square" lIns="0" tIns="0" rIns="0" bIns="0" rtlCol="0" anchor="t"/>
          <a:lstStyle/>
          <a:p>
            <a:pPr indent="0" marL="0">
              <a:lnSpc>
                <a:spcPct val="90000"/>
              </a:lnSpc>
              <a:buNone/>
            </a:pPr>
            <a:r>
              <a:rPr lang="en-US" sz="4400" b="1" dirty="0">
                <a:solidFill>
                  <a:srgbClr val="15161A"/>
                </a:solidFill>
                <a:latin typeface="Arial" pitchFamily="34" charset="0"/>
                <a:ea typeface="Arial" pitchFamily="34" charset="-122"/>
                <a:cs typeface="Arial" pitchFamily="34" charset="-120"/>
              </a:rPr>
              <a:t>A title is</a:t>
            </a:r>
            <a:endParaRPr lang="en-US" sz="4400" dirty="0"/>
          </a:p>
          <a:p>
            <a:pPr indent="0" marL="0">
              <a:lnSpc>
                <a:spcPct val="90000"/>
              </a:lnSpc>
              <a:buNone/>
            </a:pPr>
            <a:r>
              <a:rPr lang="en-US" sz="4400" i="1" dirty="0">
                <a:solidFill>
                  <a:srgbClr val="2433B8"/>
                </a:solidFill>
                <a:latin typeface="Georgia" pitchFamily="34" charset="0"/>
                <a:ea typeface="Georgia" pitchFamily="34" charset="-122"/>
                <a:cs typeface="Georgia" pitchFamily="34" charset="-120"/>
              </a:rPr>
              <a:t>not a schema.</a:t>
            </a:r>
            <a:endParaRPr lang="en-US" sz="4400" dirty="0"/>
          </a:p>
        </p:txBody>
      </p:sp>
      <p:sp>
        <p:nvSpPr>
          <p:cNvPr id="16" name="Text 13"/>
          <p:cNvSpPr/>
          <p:nvPr/>
        </p:nvSpPr>
        <p:spPr>
          <a:xfrm>
            <a:off x="566928" y="2926080"/>
            <a:ext cx="9601200" cy="1097280"/>
          </a:xfrm>
          <a:prstGeom prst="rect">
            <a:avLst/>
          </a:prstGeom>
          <a:noFill/>
          <a:ln/>
        </p:spPr>
        <p:txBody>
          <a:bodyPr wrap="square" lIns="0" tIns="0" rIns="0" bIns="0" rtlCol="0" anchor="t"/>
          <a:lstStyle/>
          <a:p>
            <a:pPr indent="0" marL="0">
              <a:buNone/>
            </a:pPr>
            <a:r>
              <a:rPr lang="en-US" sz="2000" dirty="0">
                <a:solidFill>
                  <a:srgbClr val="15161A"/>
                </a:solidFill>
                <a:latin typeface="Georgia" pitchFamily="34" charset="0"/>
                <a:ea typeface="Georgia" pitchFamily="34" charset="-122"/>
                <a:cs typeface="Georgia" pitchFamily="34" charset="-120"/>
              </a:rPr>
              <a:t>A rule-based parser that reads titles only matched the reference labels on level, pack, answer key, book part, audio and digital access for all 362 rows. On product type it abstained twice (“TB”, “Gleebook”) instead of guessing. The rules were written for these titles, so this checks the rules, not real-world accuracy. Edition and access duration never appear in a title: they can only be sourced.</a:t>
            </a:r>
            <a:endParaRPr lang="en-US"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3F4EF"/>
        </a:solidFill>
      </p:bgPr>
    </p:bg>
    <p:spTree>
      <p:nvGrpSpPr>
        <p:cNvPr id="1" name=""/>
        <p:cNvGrpSpPr/>
        <p:nvPr/>
      </p:nvGrpSpPr>
      <p:grpSpPr>
        <a:xfrm>
          <a:off x="0" y="0"/>
          <a:ext cx="0" cy="0"/>
          <a:chOff x="0" y="0"/>
          <a:chExt cx="0" cy="0"/>
        </a:xfrm>
      </p:grpSpPr>
      <p:sp>
        <p:nvSpPr>
          <p:cNvPr id="2" name="Shape 0"/>
          <p:cNvSpPr/>
          <p:nvPr/>
        </p:nvSpPr>
        <p:spPr>
          <a:xfrm>
            <a:off x="228600" y="228600"/>
            <a:ext cx="201168" cy="0"/>
          </a:xfrm>
          <a:prstGeom prst="line">
            <a:avLst/>
          </a:prstGeom>
          <a:noFill/>
          <a:ln w="9525">
            <a:solidFill>
              <a:srgbClr val="15161A"/>
            </a:solidFill>
            <a:prstDash val="solid"/>
          </a:ln>
        </p:spPr>
      </p:sp>
      <p:sp>
        <p:nvSpPr>
          <p:cNvPr id="3" name="Shape 1"/>
          <p:cNvSpPr/>
          <p:nvPr/>
        </p:nvSpPr>
        <p:spPr>
          <a:xfrm>
            <a:off x="228600" y="228600"/>
            <a:ext cx="0" cy="201168"/>
          </a:xfrm>
          <a:prstGeom prst="line">
            <a:avLst/>
          </a:prstGeom>
          <a:noFill/>
          <a:ln w="9525">
            <a:solidFill>
              <a:srgbClr val="15161A"/>
            </a:solidFill>
            <a:prstDash val="solid"/>
          </a:ln>
        </p:spPr>
      </p:sp>
      <p:sp>
        <p:nvSpPr>
          <p:cNvPr id="4" name="Shape 2"/>
          <p:cNvSpPr/>
          <p:nvPr/>
        </p:nvSpPr>
        <p:spPr>
          <a:xfrm>
            <a:off x="11761927" y="228600"/>
            <a:ext cx="201168" cy="0"/>
          </a:xfrm>
          <a:prstGeom prst="line">
            <a:avLst/>
          </a:prstGeom>
          <a:noFill/>
          <a:ln w="9525">
            <a:solidFill>
              <a:srgbClr val="15161A"/>
            </a:solidFill>
            <a:prstDash val="solid"/>
          </a:ln>
        </p:spPr>
      </p:sp>
      <p:sp>
        <p:nvSpPr>
          <p:cNvPr id="5" name="Shape 3"/>
          <p:cNvSpPr/>
          <p:nvPr/>
        </p:nvSpPr>
        <p:spPr>
          <a:xfrm>
            <a:off x="11963095" y="228600"/>
            <a:ext cx="0" cy="201168"/>
          </a:xfrm>
          <a:prstGeom prst="line">
            <a:avLst/>
          </a:prstGeom>
          <a:noFill/>
          <a:ln w="9525">
            <a:solidFill>
              <a:srgbClr val="15161A"/>
            </a:solidFill>
            <a:prstDash val="solid"/>
          </a:ln>
        </p:spPr>
      </p:sp>
      <p:sp>
        <p:nvSpPr>
          <p:cNvPr id="6" name="Shape 4"/>
          <p:cNvSpPr/>
          <p:nvPr/>
        </p:nvSpPr>
        <p:spPr>
          <a:xfrm>
            <a:off x="228600" y="6629400"/>
            <a:ext cx="201168" cy="0"/>
          </a:xfrm>
          <a:prstGeom prst="line">
            <a:avLst/>
          </a:prstGeom>
          <a:noFill/>
          <a:ln w="9525">
            <a:solidFill>
              <a:srgbClr val="15161A"/>
            </a:solidFill>
            <a:prstDash val="solid"/>
          </a:ln>
        </p:spPr>
      </p:sp>
      <p:sp>
        <p:nvSpPr>
          <p:cNvPr id="7" name="Shape 5"/>
          <p:cNvSpPr/>
          <p:nvPr/>
        </p:nvSpPr>
        <p:spPr>
          <a:xfrm>
            <a:off x="228600" y="6428232"/>
            <a:ext cx="0" cy="201168"/>
          </a:xfrm>
          <a:prstGeom prst="line">
            <a:avLst/>
          </a:prstGeom>
          <a:noFill/>
          <a:ln w="9525">
            <a:solidFill>
              <a:srgbClr val="15161A"/>
            </a:solidFill>
            <a:prstDash val="solid"/>
          </a:ln>
        </p:spPr>
      </p:sp>
      <p:sp>
        <p:nvSpPr>
          <p:cNvPr id="8" name="Shape 6"/>
          <p:cNvSpPr/>
          <p:nvPr/>
        </p:nvSpPr>
        <p:spPr>
          <a:xfrm>
            <a:off x="11761927" y="6629400"/>
            <a:ext cx="201168" cy="0"/>
          </a:xfrm>
          <a:prstGeom prst="line">
            <a:avLst/>
          </a:prstGeom>
          <a:noFill/>
          <a:ln w="9525">
            <a:solidFill>
              <a:srgbClr val="15161A"/>
            </a:solidFill>
            <a:prstDash val="solid"/>
          </a:ln>
        </p:spPr>
      </p:sp>
      <p:sp>
        <p:nvSpPr>
          <p:cNvPr id="9" name="Shape 7"/>
          <p:cNvSpPr/>
          <p:nvPr/>
        </p:nvSpPr>
        <p:spPr>
          <a:xfrm>
            <a:off x="11963095" y="6428232"/>
            <a:ext cx="0" cy="201168"/>
          </a:xfrm>
          <a:prstGeom prst="line">
            <a:avLst/>
          </a:prstGeom>
          <a:noFill/>
          <a:ln w="9525">
            <a:solidFill>
              <a:srgbClr val="15161A"/>
            </a:solidFill>
            <a:prstDash val="solid"/>
          </a:ln>
        </p:spPr>
      </p:sp>
      <p:sp>
        <p:nvSpPr>
          <p:cNvPr id="10" name="Text 8"/>
          <p:cNvSpPr/>
          <p:nvPr/>
        </p:nvSpPr>
        <p:spPr>
          <a:xfrm>
            <a:off x="566928" y="384048"/>
            <a:ext cx="3657600" cy="274320"/>
          </a:xfrm>
          <a:prstGeom prst="rect">
            <a:avLst/>
          </a:prstGeom>
          <a:noFill/>
          <a:ln/>
        </p:spPr>
        <p:txBody>
          <a:bodyPr wrap="square" lIns="0" tIns="0" rIns="0" bIns="0" rtlCol="0" anchor="ctr"/>
          <a:lstStyle/>
          <a:p>
            <a:pPr indent="0" marL="0">
              <a:buNone/>
            </a:pPr>
            <a:r>
              <a:rPr lang="en-US" sz="1300" b="1" spc="100" kern="0" dirty="0">
                <a:solidFill>
                  <a:srgbClr val="15161A"/>
                </a:solidFill>
                <a:latin typeface="Arial" pitchFamily="34" charset="0"/>
                <a:ea typeface="Arial" pitchFamily="34" charset="-122"/>
                <a:cs typeface="Arial" pitchFamily="34" charset="-120"/>
              </a:rPr>
              <a:t>Pricing</a:t>
            </a:r>
            <a:pPr indent="0" marL="0">
              <a:buNone/>
            </a:pPr>
            <a:r>
              <a:rPr lang="en-US" sz="1300" spc="100" kern="0" dirty="0">
                <a:solidFill>
                  <a:srgbClr val="C2105F"/>
                </a:solidFill>
                <a:latin typeface="Arial" pitchFamily="34" charset="0"/>
                <a:ea typeface="Arial" pitchFamily="34" charset="-122"/>
                <a:cs typeface="Arial" pitchFamily="34" charset="-120"/>
              </a:rPr>
              <a:t> / </a:t>
            </a:r>
            <a:pPr indent="0" marL="0">
              <a:buNone/>
            </a:pPr>
            <a:r>
              <a:rPr lang="en-US" sz="1300" b="1" spc="100" kern="0" dirty="0">
                <a:solidFill>
                  <a:srgbClr val="15161A"/>
                </a:solidFill>
                <a:latin typeface="Arial" pitchFamily="34" charset="0"/>
                <a:ea typeface="Arial" pitchFamily="34" charset="-122"/>
                <a:cs typeface="Arial" pitchFamily="34" charset="-120"/>
              </a:rPr>
              <a:t>Demo</a:t>
            </a:r>
            <a:endParaRPr lang="en-US" sz="1300" dirty="0"/>
          </a:p>
        </p:txBody>
      </p:sp>
      <p:sp>
        <p:nvSpPr>
          <p:cNvPr id="11" name="Text 9"/>
          <p:cNvSpPr/>
          <p:nvPr/>
        </p:nvSpPr>
        <p:spPr>
          <a:xfrm>
            <a:off x="7052767" y="411480"/>
            <a:ext cx="4572000" cy="274320"/>
          </a:xfrm>
          <a:prstGeom prst="rect">
            <a:avLst/>
          </a:prstGeom>
          <a:noFill/>
          <a:ln/>
        </p:spPr>
        <p:txBody>
          <a:bodyPr wrap="square" lIns="0" tIns="0" rIns="0" bIns="0" rtlCol="0" anchor="t"/>
          <a:lstStyle/>
          <a:p>
            <a:pPr algn="r" indent="0" marL="0">
              <a:buNone/>
            </a:pPr>
            <a:r>
              <a:rPr lang="en-US" sz="1100" b="1" spc="150" kern="0" dirty="0">
                <a:solidFill>
                  <a:srgbClr val="C2105F"/>
                </a:solidFill>
                <a:latin typeface="Consolas" pitchFamily="34" charset="0"/>
                <a:ea typeface="Consolas" pitchFamily="34" charset="-122"/>
                <a:cs typeface="Consolas" pitchFamily="34" charset="-120"/>
              </a:rPr>
              <a:t>DATA GOVERNANCE</a:t>
            </a:r>
            <a:endParaRPr lang="en-US" sz="1100" dirty="0"/>
          </a:p>
        </p:txBody>
      </p:sp>
      <p:sp>
        <p:nvSpPr>
          <p:cNvPr id="12" name="Text 10"/>
          <p:cNvSpPr/>
          <p:nvPr/>
        </p:nvSpPr>
        <p:spPr>
          <a:xfrm>
            <a:off x="566928" y="6355080"/>
            <a:ext cx="1828800" cy="228600"/>
          </a:xfrm>
          <a:prstGeom prst="rect">
            <a:avLst/>
          </a:prstGeom>
          <a:noFill/>
          <a:ln/>
        </p:spPr>
        <p:txBody>
          <a:bodyPr wrap="square" lIns="0" tIns="0" rIns="0" bIns="0" rtlCol="0" anchor="t"/>
          <a:lstStyle/>
          <a:p>
            <a:pPr indent="0" marL="0">
              <a:buNone/>
            </a:pPr>
            <a:r>
              <a:rPr lang="en-US" sz="1000" dirty="0">
                <a:solidFill>
                  <a:srgbClr val="4C4E57"/>
                </a:solidFill>
                <a:latin typeface="Consolas" pitchFamily="34" charset="0"/>
                <a:ea typeface="Consolas" pitchFamily="34" charset="-122"/>
                <a:cs typeface="Consolas" pitchFamily="34" charset="-120"/>
              </a:rPr>
              <a:t>06 / 17</a:t>
            </a:r>
            <a:endParaRPr lang="en-US" sz="1000" dirty="0"/>
          </a:p>
        </p:txBody>
      </p:sp>
      <p:sp>
        <p:nvSpPr>
          <p:cNvPr id="13" name="Text 11"/>
          <p:cNvSpPr/>
          <p:nvPr/>
        </p:nvSpPr>
        <p:spPr>
          <a:xfrm>
            <a:off x="6138367" y="6355080"/>
            <a:ext cx="5486400" cy="228600"/>
          </a:xfrm>
          <a:prstGeom prst="rect">
            <a:avLst/>
          </a:prstGeom>
          <a:noFill/>
          <a:ln/>
        </p:spPr>
        <p:txBody>
          <a:bodyPr wrap="square" lIns="0" tIns="0" rIns="0" bIns="0" rtlCol="0" anchor="t"/>
          <a:lstStyle/>
          <a:p>
            <a:pPr algn="r" indent="0" marL="0">
              <a:buNone/>
            </a:pPr>
            <a:r>
              <a:rPr lang="en-US" sz="1000" dirty="0">
                <a:solidFill>
                  <a:srgbClr val="4C4E57"/>
                </a:solidFill>
                <a:latin typeface="Consolas" pitchFamily="34" charset="0"/>
                <a:ea typeface="Consolas" pitchFamily="34" charset="-122"/>
                <a:cs typeface="Consolas" pitchFamily="34" charset="-120"/>
              </a:rPr>
              <a:t>FICTIONAL DATA · INDEPENDENT CASE STUDY</a:t>
            </a:r>
            <a:endParaRPr lang="en-US" sz="1000" dirty="0"/>
          </a:p>
        </p:txBody>
      </p:sp>
      <p:sp>
        <p:nvSpPr>
          <p:cNvPr id="15" name="Text 12"/>
          <p:cNvSpPr/>
          <p:nvPr/>
        </p:nvSpPr>
        <p:spPr>
          <a:xfrm>
            <a:off x="521208" y="914400"/>
            <a:ext cx="5669280" cy="2377440"/>
          </a:xfrm>
          <a:prstGeom prst="rect">
            <a:avLst/>
          </a:prstGeom>
          <a:noFill/>
          <a:ln/>
        </p:spPr>
        <p:txBody>
          <a:bodyPr wrap="square" lIns="0" tIns="0" rIns="0" bIns="0" rtlCol="0" anchor="t"/>
          <a:lstStyle/>
          <a:p>
            <a:pPr indent="0" marL="0">
              <a:buNone/>
            </a:pPr>
            <a:r>
              <a:rPr lang="en-US" sz="15000" b="1" spc="-400" kern="0" dirty="0">
                <a:solidFill>
                  <a:srgbClr val="2433B8"/>
                </a:solidFill>
                <a:latin typeface="Arial" pitchFamily="34" charset="0"/>
                <a:ea typeface="Arial" pitchFamily="34" charset="-122"/>
                <a:cs typeface="Arial" pitchFamily="34" charset="-120"/>
              </a:rPr>
              <a:t>6/72</a:t>
            </a:r>
            <a:endParaRPr lang="en-US" sz="15000" dirty="0"/>
          </a:p>
        </p:txBody>
      </p:sp>
      <p:sp>
        <p:nvSpPr>
          <p:cNvPr id="16" name="Text 13"/>
          <p:cNvSpPr/>
          <p:nvPr/>
        </p:nvSpPr>
        <p:spPr>
          <a:xfrm>
            <a:off x="6217920" y="1417320"/>
            <a:ext cx="5394960" cy="1371600"/>
          </a:xfrm>
          <a:prstGeom prst="rect">
            <a:avLst/>
          </a:prstGeom>
          <a:noFill/>
          <a:ln/>
        </p:spPr>
        <p:txBody>
          <a:bodyPr wrap="square" lIns="0" tIns="0" rIns="0" bIns="0" rtlCol="0" anchor="t"/>
          <a:lstStyle/>
          <a:p>
            <a:pPr indent="0" marL="0">
              <a:buNone/>
            </a:pPr>
            <a:r>
              <a:rPr lang="en-US" sz="3400" b="1" dirty="0">
                <a:solidFill>
                  <a:srgbClr val="15161A"/>
                </a:solidFill>
                <a:latin typeface="Arial" pitchFamily="34" charset="0"/>
                <a:ea typeface="Arial" pitchFamily="34" charset="-122"/>
                <a:cs typeface="Arial" pitchFamily="34" charset="-120"/>
              </a:rPr>
              <a:t>Unknown</a:t>
            </a:r>
            <a:endParaRPr lang="en-US" sz="3400" dirty="0"/>
          </a:p>
          <a:p>
            <a:pPr indent="0" marL="0">
              <a:buNone/>
            </a:pPr>
            <a:r>
              <a:rPr lang="en-US" sz="3400" i="1" dirty="0">
                <a:solidFill>
                  <a:srgbClr val="2433B8"/>
                </a:solidFill>
                <a:latin typeface="Georgia" pitchFamily="34" charset="0"/>
                <a:ea typeface="Georgia" pitchFamily="34" charset="-122"/>
                <a:cs typeface="Georgia" pitchFamily="34" charset="-120"/>
              </a:rPr>
              <a:t>is not “no”.</a:t>
            </a:r>
            <a:endParaRPr lang="en-US" sz="3400" dirty="0"/>
          </a:p>
        </p:txBody>
      </p:sp>
      <p:sp>
        <p:nvSpPr>
          <p:cNvPr id="17" name="Shape 14"/>
          <p:cNvSpPr/>
          <p:nvPr/>
        </p:nvSpPr>
        <p:spPr>
          <a:xfrm>
            <a:off x="566928" y="3886200"/>
            <a:ext cx="11057839" cy="18288"/>
          </a:xfrm>
          <a:prstGeom prst="rect">
            <a:avLst/>
          </a:prstGeom>
          <a:solidFill>
            <a:srgbClr val="15161A"/>
          </a:solidFill>
          <a:ln/>
        </p:spPr>
      </p:sp>
      <p:sp>
        <p:nvSpPr>
          <p:cNvPr id="18" name="Text 15"/>
          <p:cNvSpPr/>
          <p:nvPr/>
        </p:nvSpPr>
        <p:spPr>
          <a:xfrm>
            <a:off x="566928" y="4114800"/>
            <a:ext cx="10607040" cy="1097280"/>
          </a:xfrm>
          <a:prstGeom prst="rect">
            <a:avLst/>
          </a:prstGeom>
          <a:noFill/>
          <a:ln/>
        </p:spPr>
        <p:txBody>
          <a:bodyPr wrap="square" lIns="0" tIns="0" rIns="0" bIns="0" rtlCol="0" anchor="t"/>
          <a:lstStyle/>
          <a:p>
            <a:pPr indent="0" marL="0">
              <a:buNone/>
            </a:pPr>
            <a:r>
              <a:rPr lang="en-US" sz="1900" dirty="0">
                <a:solidFill>
                  <a:srgbClr val="15161A"/>
                </a:solidFill>
                <a:latin typeface="Georgia" pitchFamily="34" charset="0"/>
                <a:ea typeface="Georgia" pitchFamily="34" charset="-122"/>
                <a:cs typeface="Georgia" pitchFamily="34" charset="-120"/>
              </a:rPr>
              <a:t>Only 6 of 72 digital workbooks state an access duration (18 months). A blank means unknown, not unlimited.</a:t>
            </a:r>
            <a:endParaRPr lang="en-US" sz="1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3F4EF"/>
        </a:solidFill>
      </p:bgPr>
    </p:bg>
    <p:spTree>
      <p:nvGrpSpPr>
        <p:cNvPr id="1" name=""/>
        <p:cNvGrpSpPr/>
        <p:nvPr/>
      </p:nvGrpSpPr>
      <p:grpSpPr>
        <a:xfrm>
          <a:off x="0" y="0"/>
          <a:ext cx="0" cy="0"/>
          <a:chOff x="0" y="0"/>
          <a:chExt cx="0" cy="0"/>
        </a:xfrm>
      </p:grpSpPr>
      <p:sp>
        <p:nvSpPr>
          <p:cNvPr id="2" name="Shape 0"/>
          <p:cNvSpPr/>
          <p:nvPr/>
        </p:nvSpPr>
        <p:spPr>
          <a:xfrm>
            <a:off x="228600" y="228600"/>
            <a:ext cx="201168" cy="0"/>
          </a:xfrm>
          <a:prstGeom prst="line">
            <a:avLst/>
          </a:prstGeom>
          <a:noFill/>
          <a:ln w="9525">
            <a:solidFill>
              <a:srgbClr val="15161A"/>
            </a:solidFill>
            <a:prstDash val="solid"/>
          </a:ln>
        </p:spPr>
      </p:sp>
      <p:sp>
        <p:nvSpPr>
          <p:cNvPr id="3" name="Shape 1"/>
          <p:cNvSpPr/>
          <p:nvPr/>
        </p:nvSpPr>
        <p:spPr>
          <a:xfrm>
            <a:off x="228600" y="228600"/>
            <a:ext cx="0" cy="201168"/>
          </a:xfrm>
          <a:prstGeom prst="line">
            <a:avLst/>
          </a:prstGeom>
          <a:noFill/>
          <a:ln w="9525">
            <a:solidFill>
              <a:srgbClr val="15161A"/>
            </a:solidFill>
            <a:prstDash val="solid"/>
          </a:ln>
        </p:spPr>
      </p:sp>
      <p:sp>
        <p:nvSpPr>
          <p:cNvPr id="4" name="Shape 2"/>
          <p:cNvSpPr/>
          <p:nvPr/>
        </p:nvSpPr>
        <p:spPr>
          <a:xfrm>
            <a:off x="11761927" y="228600"/>
            <a:ext cx="201168" cy="0"/>
          </a:xfrm>
          <a:prstGeom prst="line">
            <a:avLst/>
          </a:prstGeom>
          <a:noFill/>
          <a:ln w="9525">
            <a:solidFill>
              <a:srgbClr val="15161A"/>
            </a:solidFill>
            <a:prstDash val="solid"/>
          </a:ln>
        </p:spPr>
      </p:sp>
      <p:sp>
        <p:nvSpPr>
          <p:cNvPr id="5" name="Shape 3"/>
          <p:cNvSpPr/>
          <p:nvPr/>
        </p:nvSpPr>
        <p:spPr>
          <a:xfrm>
            <a:off x="11963095" y="228600"/>
            <a:ext cx="0" cy="201168"/>
          </a:xfrm>
          <a:prstGeom prst="line">
            <a:avLst/>
          </a:prstGeom>
          <a:noFill/>
          <a:ln w="9525">
            <a:solidFill>
              <a:srgbClr val="15161A"/>
            </a:solidFill>
            <a:prstDash val="solid"/>
          </a:ln>
        </p:spPr>
      </p:sp>
      <p:sp>
        <p:nvSpPr>
          <p:cNvPr id="6" name="Shape 4"/>
          <p:cNvSpPr/>
          <p:nvPr/>
        </p:nvSpPr>
        <p:spPr>
          <a:xfrm>
            <a:off x="228600" y="6629400"/>
            <a:ext cx="201168" cy="0"/>
          </a:xfrm>
          <a:prstGeom prst="line">
            <a:avLst/>
          </a:prstGeom>
          <a:noFill/>
          <a:ln w="9525">
            <a:solidFill>
              <a:srgbClr val="15161A"/>
            </a:solidFill>
            <a:prstDash val="solid"/>
          </a:ln>
        </p:spPr>
      </p:sp>
      <p:sp>
        <p:nvSpPr>
          <p:cNvPr id="7" name="Shape 5"/>
          <p:cNvSpPr/>
          <p:nvPr/>
        </p:nvSpPr>
        <p:spPr>
          <a:xfrm>
            <a:off x="228600" y="6428232"/>
            <a:ext cx="0" cy="201168"/>
          </a:xfrm>
          <a:prstGeom prst="line">
            <a:avLst/>
          </a:prstGeom>
          <a:noFill/>
          <a:ln w="9525">
            <a:solidFill>
              <a:srgbClr val="15161A"/>
            </a:solidFill>
            <a:prstDash val="solid"/>
          </a:ln>
        </p:spPr>
      </p:sp>
      <p:sp>
        <p:nvSpPr>
          <p:cNvPr id="8" name="Shape 6"/>
          <p:cNvSpPr/>
          <p:nvPr/>
        </p:nvSpPr>
        <p:spPr>
          <a:xfrm>
            <a:off x="11761927" y="6629400"/>
            <a:ext cx="201168" cy="0"/>
          </a:xfrm>
          <a:prstGeom prst="line">
            <a:avLst/>
          </a:prstGeom>
          <a:noFill/>
          <a:ln w="9525">
            <a:solidFill>
              <a:srgbClr val="15161A"/>
            </a:solidFill>
            <a:prstDash val="solid"/>
          </a:ln>
        </p:spPr>
      </p:sp>
      <p:sp>
        <p:nvSpPr>
          <p:cNvPr id="9" name="Shape 7"/>
          <p:cNvSpPr/>
          <p:nvPr/>
        </p:nvSpPr>
        <p:spPr>
          <a:xfrm>
            <a:off x="11963095" y="6428232"/>
            <a:ext cx="0" cy="201168"/>
          </a:xfrm>
          <a:prstGeom prst="line">
            <a:avLst/>
          </a:prstGeom>
          <a:noFill/>
          <a:ln w="9525">
            <a:solidFill>
              <a:srgbClr val="15161A"/>
            </a:solidFill>
            <a:prstDash val="solid"/>
          </a:ln>
        </p:spPr>
      </p:sp>
      <p:sp>
        <p:nvSpPr>
          <p:cNvPr id="10" name="Text 8"/>
          <p:cNvSpPr/>
          <p:nvPr/>
        </p:nvSpPr>
        <p:spPr>
          <a:xfrm>
            <a:off x="566928" y="384048"/>
            <a:ext cx="3657600" cy="274320"/>
          </a:xfrm>
          <a:prstGeom prst="rect">
            <a:avLst/>
          </a:prstGeom>
          <a:noFill/>
          <a:ln/>
        </p:spPr>
        <p:txBody>
          <a:bodyPr wrap="square" lIns="0" tIns="0" rIns="0" bIns="0" rtlCol="0" anchor="ctr"/>
          <a:lstStyle/>
          <a:p>
            <a:pPr indent="0" marL="0">
              <a:buNone/>
            </a:pPr>
            <a:r>
              <a:rPr lang="en-US" sz="1300" b="1" spc="100" kern="0" dirty="0">
                <a:solidFill>
                  <a:srgbClr val="15161A"/>
                </a:solidFill>
                <a:latin typeface="Arial" pitchFamily="34" charset="0"/>
                <a:ea typeface="Arial" pitchFamily="34" charset="-122"/>
                <a:cs typeface="Arial" pitchFamily="34" charset="-120"/>
              </a:rPr>
              <a:t>Pricing</a:t>
            </a:r>
            <a:pPr indent="0" marL="0">
              <a:buNone/>
            </a:pPr>
            <a:r>
              <a:rPr lang="en-US" sz="1300" spc="100" kern="0" dirty="0">
                <a:solidFill>
                  <a:srgbClr val="C2105F"/>
                </a:solidFill>
                <a:latin typeface="Arial" pitchFamily="34" charset="0"/>
                <a:ea typeface="Arial" pitchFamily="34" charset="-122"/>
                <a:cs typeface="Arial" pitchFamily="34" charset="-120"/>
              </a:rPr>
              <a:t> / </a:t>
            </a:r>
            <a:pPr indent="0" marL="0">
              <a:buNone/>
            </a:pPr>
            <a:r>
              <a:rPr lang="en-US" sz="1300" b="1" spc="100" kern="0" dirty="0">
                <a:solidFill>
                  <a:srgbClr val="15161A"/>
                </a:solidFill>
                <a:latin typeface="Arial" pitchFamily="34" charset="0"/>
                <a:ea typeface="Arial" pitchFamily="34" charset="-122"/>
                <a:cs typeface="Arial" pitchFamily="34" charset="-120"/>
              </a:rPr>
              <a:t>Demo</a:t>
            </a:r>
            <a:endParaRPr lang="en-US" sz="1300" dirty="0"/>
          </a:p>
        </p:txBody>
      </p:sp>
      <p:sp>
        <p:nvSpPr>
          <p:cNvPr id="11" name="Text 9"/>
          <p:cNvSpPr/>
          <p:nvPr/>
        </p:nvSpPr>
        <p:spPr>
          <a:xfrm>
            <a:off x="7052767" y="411480"/>
            <a:ext cx="4572000" cy="274320"/>
          </a:xfrm>
          <a:prstGeom prst="rect">
            <a:avLst/>
          </a:prstGeom>
          <a:noFill/>
          <a:ln/>
        </p:spPr>
        <p:txBody>
          <a:bodyPr wrap="square" lIns="0" tIns="0" rIns="0" bIns="0" rtlCol="0" anchor="t"/>
          <a:lstStyle/>
          <a:p>
            <a:pPr algn="r" indent="0" marL="0">
              <a:buNone/>
            </a:pPr>
            <a:r>
              <a:rPr lang="en-US" sz="1100" b="1" spc="150" kern="0" dirty="0">
                <a:solidFill>
                  <a:srgbClr val="C2105F"/>
                </a:solidFill>
                <a:latin typeface="Consolas" pitchFamily="34" charset="0"/>
                <a:ea typeface="Consolas" pitchFamily="34" charset="-122"/>
                <a:cs typeface="Consolas" pitchFamily="34" charset="-120"/>
              </a:rPr>
              <a:t>TRAP · SERIES</a:t>
            </a:r>
            <a:endParaRPr lang="en-US" sz="1100" dirty="0"/>
          </a:p>
        </p:txBody>
      </p:sp>
      <p:sp>
        <p:nvSpPr>
          <p:cNvPr id="12" name="Text 10"/>
          <p:cNvSpPr/>
          <p:nvPr/>
        </p:nvSpPr>
        <p:spPr>
          <a:xfrm>
            <a:off x="566928" y="6355080"/>
            <a:ext cx="1828800" cy="228600"/>
          </a:xfrm>
          <a:prstGeom prst="rect">
            <a:avLst/>
          </a:prstGeom>
          <a:noFill/>
          <a:ln/>
        </p:spPr>
        <p:txBody>
          <a:bodyPr wrap="square" lIns="0" tIns="0" rIns="0" bIns="0" rtlCol="0" anchor="t"/>
          <a:lstStyle/>
          <a:p>
            <a:pPr indent="0" marL="0">
              <a:buNone/>
            </a:pPr>
            <a:r>
              <a:rPr lang="en-US" sz="1000" dirty="0">
                <a:solidFill>
                  <a:srgbClr val="4C4E57"/>
                </a:solidFill>
                <a:latin typeface="Consolas" pitchFamily="34" charset="0"/>
                <a:ea typeface="Consolas" pitchFamily="34" charset="-122"/>
                <a:cs typeface="Consolas" pitchFamily="34" charset="-120"/>
              </a:rPr>
              <a:t>07 / 17</a:t>
            </a:r>
            <a:endParaRPr lang="en-US" sz="1000" dirty="0"/>
          </a:p>
        </p:txBody>
      </p:sp>
      <p:sp>
        <p:nvSpPr>
          <p:cNvPr id="13" name="Text 11"/>
          <p:cNvSpPr/>
          <p:nvPr/>
        </p:nvSpPr>
        <p:spPr>
          <a:xfrm>
            <a:off x="6138367" y="6355080"/>
            <a:ext cx="5486400" cy="228600"/>
          </a:xfrm>
          <a:prstGeom prst="rect">
            <a:avLst/>
          </a:prstGeom>
          <a:noFill/>
          <a:ln/>
        </p:spPr>
        <p:txBody>
          <a:bodyPr wrap="square" lIns="0" tIns="0" rIns="0" bIns="0" rtlCol="0" anchor="t"/>
          <a:lstStyle/>
          <a:p>
            <a:pPr algn="r" indent="0" marL="0">
              <a:buNone/>
            </a:pPr>
            <a:r>
              <a:rPr lang="en-US" sz="1000" dirty="0">
                <a:solidFill>
                  <a:srgbClr val="4C4E57"/>
                </a:solidFill>
                <a:latin typeface="Consolas" pitchFamily="34" charset="0"/>
                <a:ea typeface="Consolas" pitchFamily="34" charset="-122"/>
                <a:cs typeface="Consolas" pitchFamily="34" charset="-120"/>
              </a:rPr>
              <a:t>FICTIONAL DATA · INDEPENDENT CASE STUDY</a:t>
            </a:r>
            <a:endParaRPr lang="en-US" sz="1000" dirty="0"/>
          </a:p>
        </p:txBody>
      </p:sp>
      <p:sp>
        <p:nvSpPr>
          <p:cNvPr id="15" name="Text 12"/>
          <p:cNvSpPr/>
          <p:nvPr/>
        </p:nvSpPr>
        <p:spPr>
          <a:xfrm>
            <a:off x="566928" y="960120"/>
            <a:ext cx="11057839" cy="1463040"/>
          </a:xfrm>
          <a:prstGeom prst="rect">
            <a:avLst/>
          </a:prstGeom>
          <a:noFill/>
          <a:ln/>
        </p:spPr>
        <p:txBody>
          <a:bodyPr wrap="square" lIns="0" tIns="0" rIns="0" bIns="0" rtlCol="0" anchor="t"/>
          <a:lstStyle/>
          <a:p>
            <a:pPr indent="0" marL="0">
              <a:lnSpc>
                <a:spcPct val="90000"/>
              </a:lnSpc>
              <a:buNone/>
            </a:pPr>
            <a:r>
              <a:rPr lang="en-US" sz="4400" b="1" dirty="0">
                <a:solidFill>
                  <a:srgbClr val="15161A"/>
                </a:solidFill>
                <a:latin typeface="Arial" pitchFamily="34" charset="0"/>
                <a:ea typeface="Arial" pitchFamily="34" charset="-122"/>
                <a:cs typeface="Arial" pitchFamily="34" charset="-120"/>
              </a:rPr>
              <a:t>2 records filed</a:t>
            </a:r>
            <a:endParaRPr lang="en-US" sz="4400" dirty="0"/>
          </a:p>
          <a:p>
            <a:pPr indent="0" marL="0">
              <a:lnSpc>
                <a:spcPct val="90000"/>
              </a:lnSpc>
              <a:buNone/>
            </a:pPr>
            <a:r>
              <a:rPr lang="en-US" sz="4400" i="1" dirty="0">
                <a:solidFill>
                  <a:srgbClr val="2433B8"/>
                </a:solidFill>
                <a:latin typeface="Georgia" pitchFamily="34" charset="0"/>
                <a:ea typeface="Georgia" pitchFamily="34" charset="-122"/>
                <a:cs typeface="Georgia" pitchFamily="34" charset="-120"/>
              </a:rPr>
              <a:t>under the wrong name.</a:t>
            </a:r>
            <a:endParaRPr lang="en-US" sz="44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66928" y="2971800"/>
          <a:ext cx="11057839" cy="914400"/>
        </p:xfrm>
        <a:graphic>
          <a:graphicData uri="http://schemas.openxmlformats.org/drawingml/2006/table">
            <a:tbl>
              <a:tblPr/>
              <a:tblGrid>
                <a:gridCol w="914400"/>
                <a:gridCol w="6766560"/>
                <a:gridCol w="3374136"/>
              </a:tblGrid>
              <a:tr h="457200">
                <a:tc>
                  <a:txBody>
                    <a:bodyPr/>
                    <a:lstStyle/>
                    <a:p>
                      <a:pPr indent="0" marL="0">
                        <a:buNone/>
                      </a:pPr>
                      <a:r>
                        <a:rPr lang="en-US" sz="1200" b="1" dirty="0">
                          <a:solidFill>
                            <a:srgbClr val="F3F4EF"/>
                          </a:solidFill>
                          <a:latin typeface="Consolas" pitchFamily="34" charset="0"/>
                          <a:ea typeface="Consolas" pitchFamily="34" charset="-122"/>
                          <a:cs typeface="Consolas" pitchFamily="34" charset="-120"/>
                        </a:rPr>
                        <a:t>Row</a:t>
                      </a:r>
                      <a:endParaRPr lang="en-US" sz="1200" dirty="0">
                        <a:latin typeface="Consolas" charset="0"/>
                        <a:ea typeface="Consolas" charset="0"/>
                        <a:cs typeface="Consolas" charset="0"/>
                      </a:endParaRPr>
                    </a:p>
                  </a:txBody>
                  <a:tcPr marL="91440" marR="91440" marT="91440" marB="91440" anchor="ctr">
                    <a:lnL w="9525" cap="flat" cmpd="sng" algn="ctr">
                      <a:solidFill>
                        <a:srgbClr val="C9CCC4"/>
                      </a:solidFill>
                      <a:prstDash val="solid"/>
                      <a:round/>
                      <a:headEnd type="none" w="med" len="med"/>
                      <a:tailEnd type="none" w="med" len="med"/>
                    </a:lnL>
                    <a:lnR w="9525" cap="flat" cmpd="sng" algn="ctr">
                      <a:solidFill>
                        <a:srgbClr val="C9CCC4"/>
                      </a:solidFill>
                      <a:prstDash val="solid"/>
                      <a:round/>
                      <a:headEnd type="none" w="med" len="med"/>
                      <a:tailEnd type="none" w="med" len="med"/>
                    </a:lnR>
                    <a:lnT w="9525" cap="flat" cmpd="sng" algn="ctr">
                      <a:solidFill>
                        <a:srgbClr val="C9CCC4"/>
                      </a:solidFill>
                      <a:prstDash val="solid"/>
                      <a:round/>
                      <a:headEnd type="none" w="med" len="med"/>
                      <a:tailEnd type="none" w="med" len="med"/>
                    </a:lnT>
                    <a:lnB w="9525" cap="flat" cmpd="sng" algn="ctr">
                      <a:solidFill>
                        <a:srgbClr val="C9CCC4"/>
                      </a:solidFill>
                      <a:prstDash val="solid"/>
                      <a:round/>
                      <a:headEnd type="none" w="med" len="med"/>
                      <a:tailEnd type="none" w="med" len="med"/>
                    </a:lnB>
                    <a:solidFill>
                      <a:srgbClr val="15161A"/>
                    </a:solidFill>
                  </a:tcPr>
                </a:tc>
                <a:tc>
                  <a:txBody>
                    <a:bodyPr/>
                    <a:lstStyle/>
                    <a:p>
                      <a:pPr indent="0" marL="0">
                        <a:buNone/>
                      </a:pPr>
                      <a:r>
                        <a:rPr lang="en-US" sz="1200" b="1" dirty="0">
                          <a:solidFill>
                            <a:srgbClr val="F3F4EF"/>
                          </a:solidFill>
                          <a:latin typeface="Consolas" pitchFamily="34" charset="0"/>
                          <a:ea typeface="Consolas" pitchFamily="34" charset="-122"/>
                          <a:cs typeface="Consolas" pitchFamily="34" charset="-120"/>
                        </a:rPr>
                        <a:t>Title</a:t>
                      </a:r>
                      <a:endParaRPr lang="en-US" sz="1200" dirty="0">
                        <a:latin typeface="Consolas" charset="0"/>
                        <a:ea typeface="Consolas" charset="0"/>
                        <a:cs typeface="Consolas" charset="0"/>
                      </a:endParaRPr>
                    </a:p>
                  </a:txBody>
                  <a:tcPr marL="91440" marR="91440" marT="91440" marB="91440" anchor="ctr">
                    <a:lnL w="9525" cap="flat" cmpd="sng" algn="ctr">
                      <a:solidFill>
                        <a:srgbClr val="C9CCC4"/>
                      </a:solidFill>
                      <a:prstDash val="solid"/>
                      <a:round/>
                      <a:headEnd type="none" w="med" len="med"/>
                      <a:tailEnd type="none" w="med" len="med"/>
                    </a:lnL>
                    <a:lnR w="9525" cap="flat" cmpd="sng" algn="ctr">
                      <a:solidFill>
                        <a:srgbClr val="C9CCC4"/>
                      </a:solidFill>
                      <a:prstDash val="solid"/>
                      <a:round/>
                      <a:headEnd type="none" w="med" len="med"/>
                      <a:tailEnd type="none" w="med" len="med"/>
                    </a:lnR>
                    <a:lnT w="9525" cap="flat" cmpd="sng" algn="ctr">
                      <a:solidFill>
                        <a:srgbClr val="C9CCC4"/>
                      </a:solidFill>
                      <a:prstDash val="solid"/>
                      <a:round/>
                      <a:headEnd type="none" w="med" len="med"/>
                      <a:tailEnd type="none" w="med" len="med"/>
                    </a:lnT>
                    <a:lnB w="9525" cap="flat" cmpd="sng" algn="ctr">
                      <a:solidFill>
                        <a:srgbClr val="C9CCC4"/>
                      </a:solidFill>
                      <a:prstDash val="solid"/>
                      <a:round/>
                      <a:headEnd type="none" w="med" len="med"/>
                      <a:tailEnd type="none" w="med" len="med"/>
                    </a:lnB>
                    <a:solidFill>
                      <a:srgbClr val="15161A"/>
                    </a:solidFill>
                  </a:tcPr>
                </a:tc>
                <a:tc>
                  <a:txBody>
                    <a:bodyPr/>
                    <a:lstStyle/>
                    <a:p>
                      <a:pPr indent="0" marL="0">
                        <a:buNone/>
                      </a:pPr>
                      <a:r>
                        <a:rPr lang="en-US" sz="1200" b="1" dirty="0">
                          <a:solidFill>
                            <a:srgbClr val="F3F4EF"/>
                          </a:solidFill>
                          <a:latin typeface="Consolas" pitchFamily="34" charset="0"/>
                          <a:ea typeface="Consolas" pitchFamily="34" charset="-122"/>
                          <a:cs typeface="Consolas" pitchFamily="34" charset="-120"/>
                        </a:rPr>
                        <a:t>Series field</a:t>
                      </a:r>
                      <a:endParaRPr lang="en-US" sz="1200" dirty="0">
                        <a:latin typeface="Consolas" charset="0"/>
                        <a:ea typeface="Consolas" charset="0"/>
                        <a:cs typeface="Consolas" charset="0"/>
                      </a:endParaRPr>
                    </a:p>
                  </a:txBody>
                  <a:tcPr marL="91440" marR="91440" marT="91440" marB="91440" anchor="ctr">
                    <a:lnL w="9525" cap="flat" cmpd="sng" algn="ctr">
                      <a:solidFill>
                        <a:srgbClr val="C9CCC4"/>
                      </a:solidFill>
                      <a:prstDash val="solid"/>
                      <a:round/>
                      <a:headEnd type="none" w="med" len="med"/>
                      <a:tailEnd type="none" w="med" len="med"/>
                    </a:lnL>
                    <a:lnR w="9525" cap="flat" cmpd="sng" algn="ctr">
                      <a:solidFill>
                        <a:srgbClr val="C9CCC4"/>
                      </a:solidFill>
                      <a:prstDash val="solid"/>
                      <a:round/>
                      <a:headEnd type="none" w="med" len="med"/>
                      <a:tailEnd type="none" w="med" len="med"/>
                    </a:lnR>
                    <a:lnT w="9525" cap="flat" cmpd="sng" algn="ctr">
                      <a:solidFill>
                        <a:srgbClr val="C9CCC4"/>
                      </a:solidFill>
                      <a:prstDash val="solid"/>
                      <a:round/>
                      <a:headEnd type="none" w="med" len="med"/>
                      <a:tailEnd type="none" w="med" len="med"/>
                    </a:lnT>
                    <a:lnB w="9525" cap="flat" cmpd="sng" algn="ctr">
                      <a:solidFill>
                        <a:srgbClr val="C9CCC4"/>
                      </a:solidFill>
                      <a:prstDash val="solid"/>
                      <a:round/>
                      <a:headEnd type="none" w="med" len="med"/>
                      <a:tailEnd type="none" w="med" len="med"/>
                    </a:lnB>
                    <a:solidFill>
                      <a:srgbClr val="15161A"/>
                    </a:solidFill>
                  </a:tcPr>
                </a:tc>
              </a:tr>
              <a:tr h="457200">
                <a:tc>
                  <a:txBody>
                    <a:bodyPr/>
                    <a:lstStyle/>
                    <a:p>
                      <a:pPr indent="0" marL="0">
                        <a:buNone/>
                      </a:pPr>
                      <a:r>
                        <a:rPr lang="en-US" sz="1300" dirty="0">
                          <a:solidFill>
                            <a:srgbClr val="15161A"/>
                          </a:solidFill>
                          <a:latin typeface="Consolas" pitchFamily="34" charset="0"/>
                          <a:ea typeface="Consolas" pitchFamily="34" charset="-122"/>
                          <a:cs typeface="Consolas" pitchFamily="34" charset="-120"/>
                        </a:rPr>
                        <a:t>20</a:t>
                      </a:r>
                      <a:endParaRPr lang="en-US" sz="1300" dirty="0">
                        <a:latin typeface="Consolas" charset="0"/>
                        <a:ea typeface="Consolas" charset="0"/>
                        <a:cs typeface="Consolas" charset="0"/>
                      </a:endParaRPr>
                    </a:p>
                  </a:txBody>
                  <a:tcPr marL="91440" marR="91440" marT="91440" marB="91440" anchor="ctr">
                    <a:lnL w="9525" cap="flat" cmpd="sng" algn="ctr">
                      <a:solidFill>
                        <a:srgbClr val="C9CCC4"/>
                      </a:solidFill>
                      <a:prstDash val="solid"/>
                      <a:round/>
                      <a:headEnd type="none" w="med" len="med"/>
                      <a:tailEnd type="none" w="med" len="med"/>
                    </a:lnL>
                    <a:lnR w="9525" cap="flat" cmpd="sng" algn="ctr">
                      <a:solidFill>
                        <a:srgbClr val="C9CCC4"/>
                      </a:solidFill>
                      <a:prstDash val="solid"/>
                      <a:round/>
                      <a:headEnd type="none" w="med" len="med"/>
                      <a:tailEnd type="none" w="med" len="med"/>
                    </a:lnR>
                    <a:lnT w="9525" cap="flat" cmpd="sng" algn="ctr">
                      <a:solidFill>
                        <a:srgbClr val="C9CCC4"/>
                      </a:solidFill>
                      <a:prstDash val="solid"/>
                      <a:round/>
                      <a:headEnd type="none" w="med" len="med"/>
                      <a:tailEnd type="none" w="med" len="med"/>
                    </a:lnT>
                    <a:lnB w="9525" cap="flat" cmpd="sng" algn="ctr">
                      <a:solidFill>
                        <a:srgbClr val="C9CCC4"/>
                      </a:solidFill>
                      <a:prstDash val="solid"/>
                      <a:round/>
                      <a:headEnd type="none" w="med" len="med"/>
                      <a:tailEnd type="none" w="med" len="med"/>
                    </a:lnB>
                    <a:solidFill>
                      <a:srgbClr val="FBFBF8"/>
                    </a:solidFill>
                  </a:tcPr>
                </a:tc>
                <a:tc>
                  <a:txBody>
                    <a:bodyPr/>
                    <a:lstStyle/>
                    <a:p>
                      <a:pPr indent="0" marL="0">
                        <a:buNone/>
                      </a:pPr>
                      <a:r>
                        <a:rPr lang="en-US" sz="1300" dirty="0">
                          <a:solidFill>
                            <a:srgbClr val="15161A"/>
                          </a:solidFill>
                          <a:latin typeface="Consolas" pitchFamily="34" charset="0"/>
                          <a:ea typeface="Consolas" pitchFamily="34" charset="-122"/>
                          <a:cs typeface="Consolas" pitchFamily="34" charset="-120"/>
                        </a:rPr>
                        <a:t>Mosaic English B1 Premium Pack with Digital</a:t>
                      </a:r>
                      <a:endParaRPr lang="en-US" sz="1300" dirty="0">
                        <a:latin typeface="Consolas" charset="0"/>
                        <a:ea typeface="Consolas" charset="0"/>
                        <a:cs typeface="Consolas" charset="0"/>
                      </a:endParaRPr>
                    </a:p>
                  </a:txBody>
                  <a:tcPr marL="91440" marR="91440" marT="91440" marB="91440" anchor="ctr">
                    <a:lnL w="9525" cap="flat" cmpd="sng" algn="ctr">
                      <a:solidFill>
                        <a:srgbClr val="C9CCC4"/>
                      </a:solidFill>
                      <a:prstDash val="solid"/>
                      <a:round/>
                      <a:headEnd type="none" w="med" len="med"/>
                      <a:tailEnd type="none" w="med" len="med"/>
                    </a:lnL>
                    <a:lnR w="9525" cap="flat" cmpd="sng" algn="ctr">
                      <a:solidFill>
                        <a:srgbClr val="C9CCC4"/>
                      </a:solidFill>
                      <a:prstDash val="solid"/>
                      <a:round/>
                      <a:headEnd type="none" w="med" len="med"/>
                      <a:tailEnd type="none" w="med" len="med"/>
                    </a:lnR>
                    <a:lnT w="9525" cap="flat" cmpd="sng" algn="ctr">
                      <a:solidFill>
                        <a:srgbClr val="C9CCC4"/>
                      </a:solidFill>
                      <a:prstDash val="solid"/>
                      <a:round/>
                      <a:headEnd type="none" w="med" len="med"/>
                      <a:tailEnd type="none" w="med" len="med"/>
                    </a:lnT>
                    <a:lnB w="9525" cap="flat" cmpd="sng" algn="ctr">
                      <a:solidFill>
                        <a:srgbClr val="C9CCC4"/>
                      </a:solidFill>
                      <a:prstDash val="solid"/>
                      <a:round/>
                      <a:headEnd type="none" w="med" len="med"/>
                      <a:tailEnd type="none" w="med" len="med"/>
                    </a:lnB>
                    <a:solidFill>
                      <a:srgbClr val="FBFBF8"/>
                    </a:solidFill>
                  </a:tcPr>
                </a:tc>
                <a:tc>
                  <a:txBody>
                    <a:bodyPr/>
                    <a:lstStyle/>
                    <a:p>
                      <a:pPr indent="0" marL="0">
                        <a:buNone/>
                      </a:pPr>
                      <a:r>
                        <a:rPr lang="en-US" sz="1300" b="1" dirty="0">
                          <a:solidFill>
                            <a:srgbClr val="C2105F"/>
                          </a:solidFill>
                          <a:latin typeface="Consolas" pitchFamily="34" charset="0"/>
                          <a:ea typeface="Consolas" pitchFamily="34" charset="-122"/>
                          <a:cs typeface="Consolas" pitchFamily="34" charset="-120"/>
                        </a:rPr>
                        <a:t>Glasshouse English</a:t>
                      </a:r>
                      <a:endParaRPr lang="en-US" sz="1300" dirty="0">
                        <a:latin typeface="Consolas" charset="0"/>
                        <a:ea typeface="Consolas" charset="0"/>
                        <a:cs typeface="Consolas" charset="0"/>
                      </a:endParaRPr>
                    </a:p>
                  </a:txBody>
                  <a:tcPr marL="91440" marR="91440" marT="91440" marB="91440" anchor="ctr">
                    <a:lnL w="9525" cap="flat" cmpd="sng" algn="ctr">
                      <a:solidFill>
                        <a:srgbClr val="C9CCC4"/>
                      </a:solidFill>
                      <a:prstDash val="solid"/>
                      <a:round/>
                      <a:headEnd type="none" w="med" len="med"/>
                      <a:tailEnd type="none" w="med" len="med"/>
                    </a:lnL>
                    <a:lnR w="9525" cap="flat" cmpd="sng" algn="ctr">
                      <a:solidFill>
                        <a:srgbClr val="C9CCC4"/>
                      </a:solidFill>
                      <a:prstDash val="solid"/>
                      <a:round/>
                      <a:headEnd type="none" w="med" len="med"/>
                      <a:tailEnd type="none" w="med" len="med"/>
                    </a:lnR>
                    <a:lnT w="9525" cap="flat" cmpd="sng" algn="ctr">
                      <a:solidFill>
                        <a:srgbClr val="C9CCC4"/>
                      </a:solidFill>
                      <a:prstDash val="solid"/>
                      <a:round/>
                      <a:headEnd type="none" w="med" len="med"/>
                      <a:tailEnd type="none" w="med" len="med"/>
                    </a:lnT>
                    <a:lnB w="9525" cap="flat" cmpd="sng" algn="ctr">
                      <a:solidFill>
                        <a:srgbClr val="C9CCC4"/>
                      </a:solidFill>
                      <a:prstDash val="solid"/>
                      <a:round/>
                      <a:headEnd type="none" w="med" len="med"/>
                      <a:tailEnd type="none" w="med" len="med"/>
                    </a:lnB>
                    <a:solidFill>
                      <a:srgbClr val="FBFBF8"/>
                    </a:solidFill>
                  </a:tcPr>
                </a:tc>
              </a:tr>
              <a:tr h="457200">
                <a:tc>
                  <a:txBody>
                    <a:bodyPr/>
                    <a:lstStyle/>
                    <a:p>
                      <a:pPr indent="0" marL="0">
                        <a:buNone/>
                      </a:pPr>
                      <a:r>
                        <a:rPr lang="en-US" sz="1300" dirty="0">
                          <a:solidFill>
                            <a:srgbClr val="15161A"/>
                          </a:solidFill>
                          <a:latin typeface="Consolas" pitchFamily="34" charset="0"/>
                          <a:ea typeface="Consolas" pitchFamily="34" charset="-122"/>
                          <a:cs typeface="Consolas" pitchFamily="34" charset="-120"/>
                        </a:rPr>
                        <a:t>155</a:t>
                      </a:r>
                      <a:endParaRPr lang="en-US" sz="1300" dirty="0">
                        <a:latin typeface="Consolas" charset="0"/>
                        <a:ea typeface="Consolas" charset="0"/>
                        <a:cs typeface="Consolas" charset="0"/>
                      </a:endParaRPr>
                    </a:p>
                  </a:txBody>
                  <a:tcPr marL="91440" marR="91440" marT="91440" marB="91440" anchor="ctr">
                    <a:lnL w="9525" cap="flat" cmpd="sng" algn="ctr">
                      <a:solidFill>
                        <a:srgbClr val="C9CCC4"/>
                      </a:solidFill>
                      <a:prstDash val="solid"/>
                      <a:round/>
                      <a:headEnd type="none" w="med" len="med"/>
                      <a:tailEnd type="none" w="med" len="med"/>
                    </a:lnL>
                    <a:lnR w="9525" cap="flat" cmpd="sng" algn="ctr">
                      <a:solidFill>
                        <a:srgbClr val="C9CCC4"/>
                      </a:solidFill>
                      <a:prstDash val="solid"/>
                      <a:round/>
                      <a:headEnd type="none" w="med" len="med"/>
                      <a:tailEnd type="none" w="med" len="med"/>
                    </a:lnR>
                    <a:lnT w="9525" cap="flat" cmpd="sng" algn="ctr">
                      <a:solidFill>
                        <a:srgbClr val="C9CCC4"/>
                      </a:solidFill>
                      <a:prstDash val="solid"/>
                      <a:round/>
                      <a:headEnd type="none" w="med" len="med"/>
                      <a:tailEnd type="none" w="med" len="med"/>
                    </a:lnT>
                    <a:lnB w="9525" cap="flat" cmpd="sng" algn="ctr">
                      <a:solidFill>
                        <a:srgbClr val="C9CCC4"/>
                      </a:solidFill>
                      <a:prstDash val="solid"/>
                      <a:round/>
                      <a:headEnd type="none" w="med" len="med"/>
                      <a:tailEnd type="none" w="med" len="med"/>
                    </a:lnB>
                    <a:solidFill>
                      <a:srgbClr val="FBFBF8"/>
                    </a:solidFill>
                  </a:tcPr>
                </a:tc>
                <a:tc>
                  <a:txBody>
                    <a:bodyPr/>
                    <a:lstStyle/>
                    <a:p>
                      <a:pPr indent="0" marL="0">
                        <a:buNone/>
                      </a:pPr>
                      <a:r>
                        <a:rPr lang="en-US" sz="1300" dirty="0">
                          <a:solidFill>
                            <a:srgbClr val="15161A"/>
                          </a:solidFill>
                          <a:latin typeface="Consolas" pitchFamily="34" charset="0"/>
                          <a:ea typeface="Consolas" pitchFamily="34" charset="-122"/>
                          <a:cs typeface="Consolas" pitchFamily="34" charset="-120"/>
                        </a:rPr>
                        <a:t>Glasshouse English C1 Study Pack with Digital</a:t>
                      </a:r>
                      <a:endParaRPr lang="en-US" sz="1300" dirty="0">
                        <a:latin typeface="Consolas" charset="0"/>
                        <a:ea typeface="Consolas" charset="0"/>
                        <a:cs typeface="Consolas" charset="0"/>
                      </a:endParaRPr>
                    </a:p>
                  </a:txBody>
                  <a:tcPr marL="91440" marR="91440" marT="91440" marB="91440" anchor="ctr">
                    <a:lnL w="9525" cap="flat" cmpd="sng" algn="ctr">
                      <a:solidFill>
                        <a:srgbClr val="C9CCC4"/>
                      </a:solidFill>
                      <a:prstDash val="solid"/>
                      <a:round/>
                      <a:headEnd type="none" w="med" len="med"/>
                      <a:tailEnd type="none" w="med" len="med"/>
                    </a:lnL>
                    <a:lnR w="9525" cap="flat" cmpd="sng" algn="ctr">
                      <a:solidFill>
                        <a:srgbClr val="C9CCC4"/>
                      </a:solidFill>
                      <a:prstDash val="solid"/>
                      <a:round/>
                      <a:headEnd type="none" w="med" len="med"/>
                      <a:tailEnd type="none" w="med" len="med"/>
                    </a:lnR>
                    <a:lnT w="9525" cap="flat" cmpd="sng" algn="ctr">
                      <a:solidFill>
                        <a:srgbClr val="C9CCC4"/>
                      </a:solidFill>
                      <a:prstDash val="solid"/>
                      <a:round/>
                      <a:headEnd type="none" w="med" len="med"/>
                      <a:tailEnd type="none" w="med" len="med"/>
                    </a:lnT>
                    <a:lnB w="9525" cap="flat" cmpd="sng" algn="ctr">
                      <a:solidFill>
                        <a:srgbClr val="C9CCC4"/>
                      </a:solidFill>
                      <a:prstDash val="solid"/>
                      <a:round/>
                      <a:headEnd type="none" w="med" len="med"/>
                      <a:tailEnd type="none" w="med" len="med"/>
                    </a:lnB>
                    <a:solidFill>
                      <a:srgbClr val="FBFBF8"/>
                    </a:solidFill>
                  </a:tcPr>
                </a:tc>
                <a:tc>
                  <a:txBody>
                    <a:bodyPr/>
                    <a:lstStyle/>
                    <a:p>
                      <a:pPr indent="0" marL="0">
                        <a:buNone/>
                      </a:pPr>
                      <a:r>
                        <a:rPr lang="en-US" sz="1300" b="1" dirty="0">
                          <a:solidFill>
                            <a:srgbClr val="C2105F"/>
                          </a:solidFill>
                          <a:latin typeface="Consolas" pitchFamily="34" charset="0"/>
                          <a:ea typeface="Consolas" pitchFamily="34" charset="-122"/>
                          <a:cs typeface="Consolas" pitchFamily="34" charset="-120"/>
                        </a:rPr>
                        <a:t>Kindred Horizons</a:t>
                      </a:r>
                      <a:endParaRPr lang="en-US" sz="1300" dirty="0">
                        <a:latin typeface="Consolas" charset="0"/>
                        <a:ea typeface="Consolas" charset="0"/>
                        <a:cs typeface="Consolas" charset="0"/>
                      </a:endParaRPr>
                    </a:p>
                  </a:txBody>
                  <a:tcPr marL="91440" marR="91440" marT="91440" marB="91440" anchor="ctr">
                    <a:lnL w="9525" cap="flat" cmpd="sng" algn="ctr">
                      <a:solidFill>
                        <a:srgbClr val="C9CCC4"/>
                      </a:solidFill>
                      <a:prstDash val="solid"/>
                      <a:round/>
                      <a:headEnd type="none" w="med" len="med"/>
                      <a:tailEnd type="none" w="med" len="med"/>
                    </a:lnL>
                    <a:lnR w="9525" cap="flat" cmpd="sng" algn="ctr">
                      <a:solidFill>
                        <a:srgbClr val="C9CCC4"/>
                      </a:solidFill>
                      <a:prstDash val="solid"/>
                      <a:round/>
                      <a:headEnd type="none" w="med" len="med"/>
                      <a:tailEnd type="none" w="med" len="med"/>
                    </a:lnR>
                    <a:lnT w="9525" cap="flat" cmpd="sng" algn="ctr">
                      <a:solidFill>
                        <a:srgbClr val="C9CCC4"/>
                      </a:solidFill>
                      <a:prstDash val="solid"/>
                      <a:round/>
                      <a:headEnd type="none" w="med" len="med"/>
                      <a:tailEnd type="none" w="med" len="med"/>
                    </a:lnT>
                    <a:lnB w="9525" cap="flat" cmpd="sng" algn="ctr">
                      <a:solidFill>
                        <a:srgbClr val="C9CCC4"/>
                      </a:solidFill>
                      <a:prstDash val="solid"/>
                      <a:round/>
                      <a:headEnd type="none" w="med" len="med"/>
                      <a:tailEnd type="none" w="med" len="med"/>
                    </a:lnB>
                    <a:solidFill>
                      <a:srgbClr val="FBFBF8"/>
                    </a:solidFill>
                  </a:tcPr>
                </a:tc>
              </a:tr>
            </a:tbl>
          </a:graphicData>
        </a:graphic>
      </p:graphicFrame>
      <p:sp>
        <p:nvSpPr>
          <p:cNvPr id="17" name="Text 13"/>
          <p:cNvSpPr/>
          <p:nvPr/>
        </p:nvSpPr>
        <p:spPr>
          <a:xfrm>
            <a:off x="566928" y="4663440"/>
            <a:ext cx="11057839" cy="1097280"/>
          </a:xfrm>
          <a:prstGeom prst="rect">
            <a:avLst/>
          </a:prstGeom>
          <a:noFill/>
          <a:ln/>
        </p:spPr>
        <p:txBody>
          <a:bodyPr wrap="square" lIns="0" tIns="0" rIns="0" bIns="0" rtlCol="0" anchor="t"/>
          <a:lstStyle/>
          <a:p>
            <a:pPr indent="0" marL="0">
              <a:buNone/>
            </a:pPr>
            <a:r>
              <a:rPr lang="en-US" sz="1800" dirty="0">
                <a:solidFill>
                  <a:srgbClr val="15161A"/>
                </a:solidFill>
                <a:latin typeface="Georgia" pitchFamily="34" charset="0"/>
                <a:ea typeface="Georgia" pitchFamily="34" charset="-122"/>
                <a:cs typeface="Georgia" pitchFamily="34" charset="-120"/>
              </a:rPr>
              <a:t>Flag and re-file in a reporting view. Never overwrite the source.</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3F4EF"/>
        </a:solidFill>
      </p:bgPr>
    </p:bg>
    <p:spTree>
      <p:nvGrpSpPr>
        <p:cNvPr id="1" name=""/>
        <p:cNvGrpSpPr/>
        <p:nvPr/>
      </p:nvGrpSpPr>
      <p:grpSpPr>
        <a:xfrm>
          <a:off x="0" y="0"/>
          <a:ext cx="0" cy="0"/>
          <a:chOff x="0" y="0"/>
          <a:chExt cx="0" cy="0"/>
        </a:xfrm>
      </p:grpSpPr>
      <p:sp>
        <p:nvSpPr>
          <p:cNvPr id="2" name="Shape 0"/>
          <p:cNvSpPr/>
          <p:nvPr/>
        </p:nvSpPr>
        <p:spPr>
          <a:xfrm>
            <a:off x="228600" y="228600"/>
            <a:ext cx="201168" cy="0"/>
          </a:xfrm>
          <a:prstGeom prst="line">
            <a:avLst/>
          </a:prstGeom>
          <a:noFill/>
          <a:ln w="9525">
            <a:solidFill>
              <a:srgbClr val="15161A"/>
            </a:solidFill>
            <a:prstDash val="solid"/>
          </a:ln>
        </p:spPr>
      </p:sp>
      <p:sp>
        <p:nvSpPr>
          <p:cNvPr id="3" name="Shape 1"/>
          <p:cNvSpPr/>
          <p:nvPr/>
        </p:nvSpPr>
        <p:spPr>
          <a:xfrm>
            <a:off x="228600" y="228600"/>
            <a:ext cx="0" cy="201168"/>
          </a:xfrm>
          <a:prstGeom prst="line">
            <a:avLst/>
          </a:prstGeom>
          <a:noFill/>
          <a:ln w="9525">
            <a:solidFill>
              <a:srgbClr val="15161A"/>
            </a:solidFill>
            <a:prstDash val="solid"/>
          </a:ln>
        </p:spPr>
      </p:sp>
      <p:sp>
        <p:nvSpPr>
          <p:cNvPr id="4" name="Shape 2"/>
          <p:cNvSpPr/>
          <p:nvPr/>
        </p:nvSpPr>
        <p:spPr>
          <a:xfrm>
            <a:off x="11761927" y="228600"/>
            <a:ext cx="201168" cy="0"/>
          </a:xfrm>
          <a:prstGeom prst="line">
            <a:avLst/>
          </a:prstGeom>
          <a:noFill/>
          <a:ln w="9525">
            <a:solidFill>
              <a:srgbClr val="15161A"/>
            </a:solidFill>
            <a:prstDash val="solid"/>
          </a:ln>
        </p:spPr>
      </p:sp>
      <p:sp>
        <p:nvSpPr>
          <p:cNvPr id="5" name="Shape 3"/>
          <p:cNvSpPr/>
          <p:nvPr/>
        </p:nvSpPr>
        <p:spPr>
          <a:xfrm>
            <a:off x="11963095" y="228600"/>
            <a:ext cx="0" cy="201168"/>
          </a:xfrm>
          <a:prstGeom prst="line">
            <a:avLst/>
          </a:prstGeom>
          <a:noFill/>
          <a:ln w="9525">
            <a:solidFill>
              <a:srgbClr val="15161A"/>
            </a:solidFill>
            <a:prstDash val="solid"/>
          </a:ln>
        </p:spPr>
      </p:sp>
      <p:sp>
        <p:nvSpPr>
          <p:cNvPr id="6" name="Shape 4"/>
          <p:cNvSpPr/>
          <p:nvPr/>
        </p:nvSpPr>
        <p:spPr>
          <a:xfrm>
            <a:off x="228600" y="6629400"/>
            <a:ext cx="201168" cy="0"/>
          </a:xfrm>
          <a:prstGeom prst="line">
            <a:avLst/>
          </a:prstGeom>
          <a:noFill/>
          <a:ln w="9525">
            <a:solidFill>
              <a:srgbClr val="15161A"/>
            </a:solidFill>
            <a:prstDash val="solid"/>
          </a:ln>
        </p:spPr>
      </p:sp>
      <p:sp>
        <p:nvSpPr>
          <p:cNvPr id="7" name="Shape 5"/>
          <p:cNvSpPr/>
          <p:nvPr/>
        </p:nvSpPr>
        <p:spPr>
          <a:xfrm>
            <a:off x="228600" y="6428232"/>
            <a:ext cx="0" cy="201168"/>
          </a:xfrm>
          <a:prstGeom prst="line">
            <a:avLst/>
          </a:prstGeom>
          <a:noFill/>
          <a:ln w="9525">
            <a:solidFill>
              <a:srgbClr val="15161A"/>
            </a:solidFill>
            <a:prstDash val="solid"/>
          </a:ln>
        </p:spPr>
      </p:sp>
      <p:sp>
        <p:nvSpPr>
          <p:cNvPr id="8" name="Shape 6"/>
          <p:cNvSpPr/>
          <p:nvPr/>
        </p:nvSpPr>
        <p:spPr>
          <a:xfrm>
            <a:off x="11761927" y="6629400"/>
            <a:ext cx="201168" cy="0"/>
          </a:xfrm>
          <a:prstGeom prst="line">
            <a:avLst/>
          </a:prstGeom>
          <a:noFill/>
          <a:ln w="9525">
            <a:solidFill>
              <a:srgbClr val="15161A"/>
            </a:solidFill>
            <a:prstDash val="solid"/>
          </a:ln>
        </p:spPr>
      </p:sp>
      <p:sp>
        <p:nvSpPr>
          <p:cNvPr id="9" name="Shape 7"/>
          <p:cNvSpPr/>
          <p:nvPr/>
        </p:nvSpPr>
        <p:spPr>
          <a:xfrm>
            <a:off x="11963095" y="6428232"/>
            <a:ext cx="0" cy="201168"/>
          </a:xfrm>
          <a:prstGeom prst="line">
            <a:avLst/>
          </a:prstGeom>
          <a:noFill/>
          <a:ln w="9525">
            <a:solidFill>
              <a:srgbClr val="15161A"/>
            </a:solidFill>
            <a:prstDash val="solid"/>
          </a:ln>
        </p:spPr>
      </p:sp>
      <p:sp>
        <p:nvSpPr>
          <p:cNvPr id="10" name="Text 8"/>
          <p:cNvSpPr/>
          <p:nvPr/>
        </p:nvSpPr>
        <p:spPr>
          <a:xfrm>
            <a:off x="566928" y="384048"/>
            <a:ext cx="3657600" cy="274320"/>
          </a:xfrm>
          <a:prstGeom prst="rect">
            <a:avLst/>
          </a:prstGeom>
          <a:noFill/>
          <a:ln/>
        </p:spPr>
        <p:txBody>
          <a:bodyPr wrap="square" lIns="0" tIns="0" rIns="0" bIns="0" rtlCol="0" anchor="ctr"/>
          <a:lstStyle/>
          <a:p>
            <a:pPr indent="0" marL="0">
              <a:buNone/>
            </a:pPr>
            <a:r>
              <a:rPr lang="en-US" sz="1300" b="1" spc="100" kern="0" dirty="0">
                <a:solidFill>
                  <a:srgbClr val="15161A"/>
                </a:solidFill>
                <a:latin typeface="Arial" pitchFamily="34" charset="0"/>
                <a:ea typeface="Arial" pitchFamily="34" charset="-122"/>
                <a:cs typeface="Arial" pitchFamily="34" charset="-120"/>
              </a:rPr>
              <a:t>Pricing</a:t>
            </a:r>
            <a:pPr indent="0" marL="0">
              <a:buNone/>
            </a:pPr>
            <a:r>
              <a:rPr lang="en-US" sz="1300" spc="100" kern="0" dirty="0">
                <a:solidFill>
                  <a:srgbClr val="C2105F"/>
                </a:solidFill>
                <a:latin typeface="Arial" pitchFamily="34" charset="0"/>
                <a:ea typeface="Arial" pitchFamily="34" charset="-122"/>
                <a:cs typeface="Arial" pitchFamily="34" charset="-120"/>
              </a:rPr>
              <a:t> / </a:t>
            </a:r>
            <a:pPr indent="0" marL="0">
              <a:buNone/>
            </a:pPr>
            <a:r>
              <a:rPr lang="en-US" sz="1300" b="1" spc="100" kern="0" dirty="0">
                <a:solidFill>
                  <a:srgbClr val="15161A"/>
                </a:solidFill>
                <a:latin typeface="Arial" pitchFamily="34" charset="0"/>
                <a:ea typeface="Arial" pitchFamily="34" charset="-122"/>
                <a:cs typeface="Arial" pitchFamily="34" charset="-120"/>
              </a:rPr>
              <a:t>Demo</a:t>
            </a:r>
            <a:endParaRPr lang="en-US" sz="1300" dirty="0"/>
          </a:p>
        </p:txBody>
      </p:sp>
      <p:sp>
        <p:nvSpPr>
          <p:cNvPr id="11" name="Text 9"/>
          <p:cNvSpPr/>
          <p:nvPr/>
        </p:nvSpPr>
        <p:spPr>
          <a:xfrm>
            <a:off x="7052767" y="411480"/>
            <a:ext cx="4572000" cy="274320"/>
          </a:xfrm>
          <a:prstGeom prst="rect">
            <a:avLst/>
          </a:prstGeom>
          <a:noFill/>
          <a:ln/>
        </p:spPr>
        <p:txBody>
          <a:bodyPr wrap="square" lIns="0" tIns="0" rIns="0" bIns="0" rtlCol="0" anchor="t"/>
          <a:lstStyle/>
          <a:p>
            <a:pPr algn="r" indent="0" marL="0">
              <a:buNone/>
            </a:pPr>
            <a:r>
              <a:rPr lang="en-US" sz="1100" b="1" spc="150" kern="0" dirty="0">
                <a:solidFill>
                  <a:srgbClr val="C2105F"/>
                </a:solidFill>
                <a:latin typeface="Consolas" pitchFamily="34" charset="0"/>
                <a:ea typeface="Consolas" pitchFamily="34" charset="-122"/>
                <a:cs typeface="Consolas" pitchFamily="34" charset="-120"/>
              </a:rPr>
              <a:t>TRAP · PARSING</a:t>
            </a:r>
            <a:endParaRPr lang="en-US" sz="1100" dirty="0"/>
          </a:p>
        </p:txBody>
      </p:sp>
      <p:sp>
        <p:nvSpPr>
          <p:cNvPr id="12" name="Text 10"/>
          <p:cNvSpPr/>
          <p:nvPr/>
        </p:nvSpPr>
        <p:spPr>
          <a:xfrm>
            <a:off x="566928" y="6355080"/>
            <a:ext cx="1828800" cy="228600"/>
          </a:xfrm>
          <a:prstGeom prst="rect">
            <a:avLst/>
          </a:prstGeom>
          <a:noFill/>
          <a:ln/>
        </p:spPr>
        <p:txBody>
          <a:bodyPr wrap="square" lIns="0" tIns="0" rIns="0" bIns="0" rtlCol="0" anchor="t"/>
          <a:lstStyle/>
          <a:p>
            <a:pPr indent="0" marL="0">
              <a:buNone/>
            </a:pPr>
            <a:r>
              <a:rPr lang="en-US" sz="1000" dirty="0">
                <a:solidFill>
                  <a:srgbClr val="4C4E57"/>
                </a:solidFill>
                <a:latin typeface="Consolas" pitchFamily="34" charset="0"/>
                <a:ea typeface="Consolas" pitchFamily="34" charset="-122"/>
                <a:cs typeface="Consolas" pitchFamily="34" charset="-120"/>
              </a:rPr>
              <a:t>08 / 17</a:t>
            </a:r>
            <a:endParaRPr lang="en-US" sz="1000" dirty="0"/>
          </a:p>
        </p:txBody>
      </p:sp>
      <p:sp>
        <p:nvSpPr>
          <p:cNvPr id="13" name="Text 11"/>
          <p:cNvSpPr/>
          <p:nvPr/>
        </p:nvSpPr>
        <p:spPr>
          <a:xfrm>
            <a:off x="6138367" y="6355080"/>
            <a:ext cx="5486400" cy="228600"/>
          </a:xfrm>
          <a:prstGeom prst="rect">
            <a:avLst/>
          </a:prstGeom>
          <a:noFill/>
          <a:ln/>
        </p:spPr>
        <p:txBody>
          <a:bodyPr wrap="square" lIns="0" tIns="0" rIns="0" bIns="0" rtlCol="0" anchor="t"/>
          <a:lstStyle/>
          <a:p>
            <a:pPr algn="r" indent="0" marL="0">
              <a:buNone/>
            </a:pPr>
            <a:r>
              <a:rPr lang="en-US" sz="1000" dirty="0">
                <a:solidFill>
                  <a:srgbClr val="4C4E57"/>
                </a:solidFill>
                <a:latin typeface="Consolas" pitchFamily="34" charset="0"/>
                <a:ea typeface="Consolas" pitchFamily="34" charset="-122"/>
                <a:cs typeface="Consolas" pitchFamily="34" charset="-120"/>
              </a:rPr>
              <a:t>FICTIONAL DATA · INDEPENDENT CASE STUDY</a:t>
            </a:r>
            <a:endParaRPr lang="en-US" sz="1000" dirty="0"/>
          </a:p>
        </p:txBody>
      </p:sp>
      <p:sp>
        <p:nvSpPr>
          <p:cNvPr id="15" name="Text 12"/>
          <p:cNvSpPr/>
          <p:nvPr/>
        </p:nvSpPr>
        <p:spPr>
          <a:xfrm>
            <a:off x="566928" y="960120"/>
            <a:ext cx="11057839" cy="1463040"/>
          </a:xfrm>
          <a:prstGeom prst="rect">
            <a:avLst/>
          </a:prstGeom>
          <a:noFill/>
          <a:ln/>
        </p:spPr>
        <p:txBody>
          <a:bodyPr wrap="square" lIns="0" tIns="0" rIns="0" bIns="0" rtlCol="0" anchor="t"/>
          <a:lstStyle/>
          <a:p>
            <a:pPr indent="0" marL="0">
              <a:lnSpc>
                <a:spcPct val="90000"/>
              </a:lnSpc>
              <a:buNone/>
            </a:pPr>
            <a:r>
              <a:rPr lang="en-US" sz="4400" b="1" dirty="0">
                <a:solidFill>
                  <a:srgbClr val="15161A"/>
                </a:solidFill>
                <a:latin typeface="Arial" pitchFamily="34" charset="0"/>
                <a:ea typeface="Arial" pitchFamily="34" charset="-122"/>
                <a:cs typeface="Arial" pitchFamily="34" charset="-120"/>
              </a:rPr>
              <a:t>Gleebook</a:t>
            </a:r>
            <a:endParaRPr lang="en-US" sz="4400" dirty="0"/>
          </a:p>
          <a:p>
            <a:pPr indent="0" marL="0">
              <a:lnSpc>
                <a:spcPct val="90000"/>
              </a:lnSpc>
              <a:buNone/>
            </a:pPr>
            <a:r>
              <a:rPr lang="en-US" sz="4400" i="1" dirty="0">
                <a:solidFill>
                  <a:srgbClr val="2433B8"/>
                </a:solidFill>
                <a:latin typeface="Georgia" pitchFamily="34" charset="0"/>
                <a:ea typeface="Georgia" pitchFamily="34" charset="-122"/>
                <a:cs typeface="Georgia" pitchFamily="34" charset="-120"/>
              </a:rPr>
              <a:t>is not an eBook.</a:t>
            </a:r>
            <a:endParaRPr lang="en-US" sz="4400" dirty="0"/>
          </a:p>
        </p:txBody>
      </p:sp>
      <p:sp>
        <p:nvSpPr>
          <p:cNvPr id="16" name="Shape 13"/>
          <p:cNvSpPr/>
          <p:nvPr/>
        </p:nvSpPr>
        <p:spPr>
          <a:xfrm>
            <a:off x="566928" y="3017520"/>
            <a:ext cx="5486400" cy="2377440"/>
          </a:xfrm>
          <a:prstGeom prst="rect">
            <a:avLst/>
          </a:prstGeom>
          <a:solidFill>
            <a:srgbClr val="FBFBF8"/>
          </a:solidFill>
          <a:ln w="15875">
            <a:solidFill>
              <a:srgbClr val="15161A"/>
            </a:solidFill>
            <a:prstDash val="solid"/>
          </a:ln>
        </p:spPr>
      </p:sp>
      <p:sp>
        <p:nvSpPr>
          <p:cNvPr id="17" name="Text 14"/>
          <p:cNvSpPr/>
          <p:nvPr/>
        </p:nvSpPr>
        <p:spPr>
          <a:xfrm>
            <a:off x="841248" y="3200400"/>
            <a:ext cx="4937760" cy="274320"/>
          </a:xfrm>
          <a:prstGeom prst="rect">
            <a:avLst/>
          </a:prstGeom>
          <a:noFill/>
          <a:ln/>
        </p:spPr>
        <p:txBody>
          <a:bodyPr wrap="square" lIns="0" tIns="0" rIns="0" bIns="0" rtlCol="0" anchor="t"/>
          <a:lstStyle/>
          <a:p>
            <a:pPr indent="0" marL="0">
              <a:buNone/>
            </a:pPr>
            <a:r>
              <a:rPr lang="en-US" sz="1100" b="1" spc="150" kern="0" dirty="0">
                <a:solidFill>
                  <a:srgbClr val="C2105F"/>
                </a:solidFill>
                <a:latin typeface="Consolas" pitchFamily="34" charset="0"/>
                <a:ea typeface="Consolas" pitchFamily="34" charset="-122"/>
                <a:cs typeface="Consolas" pitchFamily="34" charset="-120"/>
              </a:rPr>
              <a:t>NAIVE SUBSTRING RULE</a:t>
            </a:r>
            <a:endParaRPr lang="en-US" sz="1100" dirty="0"/>
          </a:p>
        </p:txBody>
      </p:sp>
      <p:sp>
        <p:nvSpPr>
          <p:cNvPr id="18" name="Text 15"/>
          <p:cNvSpPr/>
          <p:nvPr/>
        </p:nvSpPr>
        <p:spPr>
          <a:xfrm>
            <a:off x="841248" y="3611880"/>
            <a:ext cx="4937760" cy="457200"/>
          </a:xfrm>
          <a:prstGeom prst="rect">
            <a:avLst/>
          </a:prstGeom>
          <a:noFill/>
          <a:ln/>
        </p:spPr>
        <p:txBody>
          <a:bodyPr wrap="square" lIns="0" tIns="0" rIns="0" bIns="0" rtlCol="0" anchor="t"/>
          <a:lstStyle/>
          <a:p>
            <a:pPr indent="0" marL="0">
              <a:buNone/>
            </a:pPr>
            <a:r>
              <a:rPr lang="en-US" sz="2200" dirty="0">
                <a:solidFill>
                  <a:srgbClr val="15161A"/>
                </a:solidFill>
                <a:latin typeface="Consolas" pitchFamily="34" charset="0"/>
                <a:ea typeface="Consolas" pitchFamily="34" charset="-122"/>
                <a:cs typeface="Consolas" pitchFamily="34" charset="-120"/>
              </a:rPr>
              <a:t>"ebook" in title</a:t>
            </a:r>
            <a:endParaRPr lang="en-US" sz="2200" dirty="0"/>
          </a:p>
        </p:txBody>
      </p:sp>
      <p:sp>
        <p:nvSpPr>
          <p:cNvPr id="19" name="Text 16"/>
          <p:cNvSpPr/>
          <p:nvPr/>
        </p:nvSpPr>
        <p:spPr>
          <a:xfrm>
            <a:off x="841248" y="4251960"/>
            <a:ext cx="731520" cy="822960"/>
          </a:xfrm>
          <a:prstGeom prst="rect">
            <a:avLst/>
          </a:prstGeom>
          <a:noFill/>
          <a:ln/>
        </p:spPr>
        <p:txBody>
          <a:bodyPr wrap="square" lIns="0" tIns="0" rIns="0" bIns="0" rtlCol="0" anchor="t"/>
          <a:lstStyle/>
          <a:p>
            <a:pPr indent="0" marL="0">
              <a:buNone/>
            </a:pPr>
            <a:r>
              <a:rPr lang="en-US" sz="4800" b="1" dirty="0">
                <a:solidFill>
                  <a:srgbClr val="C2105F"/>
                </a:solidFill>
                <a:latin typeface="Arial" pitchFamily="34" charset="0"/>
                <a:ea typeface="Arial" pitchFamily="34" charset="-122"/>
                <a:cs typeface="Arial" pitchFamily="34" charset="-120"/>
              </a:rPr>
              <a:t>1</a:t>
            </a:r>
            <a:endParaRPr lang="en-US" sz="4800" dirty="0"/>
          </a:p>
        </p:txBody>
      </p:sp>
      <p:sp>
        <p:nvSpPr>
          <p:cNvPr id="20" name="Text 17"/>
          <p:cNvSpPr/>
          <p:nvPr/>
        </p:nvSpPr>
        <p:spPr>
          <a:xfrm>
            <a:off x="1527048" y="4526280"/>
            <a:ext cx="4297680" cy="731520"/>
          </a:xfrm>
          <a:prstGeom prst="rect">
            <a:avLst/>
          </a:prstGeom>
          <a:noFill/>
          <a:ln/>
        </p:spPr>
        <p:txBody>
          <a:bodyPr wrap="square" lIns="0" tIns="0" rIns="0" bIns="0" rtlCol="0" anchor="t"/>
          <a:lstStyle/>
          <a:p>
            <a:pPr indent="0" marL="0">
              <a:buNone/>
            </a:pPr>
            <a:r>
              <a:rPr lang="en-US" sz="1700" dirty="0">
                <a:solidFill>
                  <a:srgbClr val="15161A"/>
                </a:solidFill>
                <a:latin typeface="Georgia" pitchFamily="34" charset="0"/>
                <a:ea typeface="Georgia" pitchFamily="34" charset="-122"/>
                <a:cs typeface="Georgia" pitchFamily="34" charset="-120"/>
              </a:rPr>
              <a:t>false eBook: digital access granted</a:t>
            </a:r>
            <a:endParaRPr lang="en-US" sz="1700" dirty="0"/>
          </a:p>
        </p:txBody>
      </p:sp>
      <p:sp>
        <p:nvSpPr>
          <p:cNvPr id="21" name="Shape 18"/>
          <p:cNvSpPr/>
          <p:nvPr/>
        </p:nvSpPr>
        <p:spPr>
          <a:xfrm>
            <a:off x="6108192" y="3017520"/>
            <a:ext cx="5486400" cy="2377440"/>
          </a:xfrm>
          <a:prstGeom prst="rect">
            <a:avLst/>
          </a:prstGeom>
          <a:solidFill>
            <a:srgbClr val="FBFBF8"/>
          </a:solidFill>
          <a:ln w="15875">
            <a:solidFill>
              <a:srgbClr val="15161A"/>
            </a:solidFill>
            <a:prstDash val="solid"/>
          </a:ln>
        </p:spPr>
      </p:sp>
      <p:sp>
        <p:nvSpPr>
          <p:cNvPr id="22" name="Text 19"/>
          <p:cNvSpPr/>
          <p:nvPr/>
        </p:nvSpPr>
        <p:spPr>
          <a:xfrm>
            <a:off x="6382512" y="3200400"/>
            <a:ext cx="4937760" cy="274320"/>
          </a:xfrm>
          <a:prstGeom prst="rect">
            <a:avLst/>
          </a:prstGeom>
          <a:noFill/>
          <a:ln/>
        </p:spPr>
        <p:txBody>
          <a:bodyPr wrap="square" lIns="0" tIns="0" rIns="0" bIns="0" rtlCol="0" anchor="t"/>
          <a:lstStyle/>
          <a:p>
            <a:pPr indent="0" marL="0">
              <a:buNone/>
            </a:pPr>
            <a:r>
              <a:rPr lang="en-US" sz="1100" b="1" spc="150" kern="0" dirty="0">
                <a:solidFill>
                  <a:srgbClr val="2433B8"/>
                </a:solidFill>
                <a:latin typeface="Consolas" pitchFamily="34" charset="0"/>
                <a:ea typeface="Consolas" pitchFamily="34" charset="-122"/>
                <a:cs typeface="Consolas" pitchFamily="34" charset="-120"/>
              </a:rPr>
              <a:t>WORD-BOUNDARY RULE</a:t>
            </a:r>
            <a:endParaRPr lang="en-US" sz="1100" dirty="0"/>
          </a:p>
        </p:txBody>
      </p:sp>
      <p:sp>
        <p:nvSpPr>
          <p:cNvPr id="23" name="Text 20"/>
          <p:cNvSpPr/>
          <p:nvPr/>
        </p:nvSpPr>
        <p:spPr>
          <a:xfrm>
            <a:off x="6382512" y="3611880"/>
            <a:ext cx="4937760" cy="457200"/>
          </a:xfrm>
          <a:prstGeom prst="rect">
            <a:avLst/>
          </a:prstGeom>
          <a:noFill/>
          <a:ln/>
        </p:spPr>
        <p:txBody>
          <a:bodyPr wrap="square" lIns="0" tIns="0" rIns="0" bIns="0" rtlCol="0" anchor="t"/>
          <a:lstStyle/>
          <a:p>
            <a:pPr indent="0" marL="0">
              <a:buNone/>
            </a:pPr>
            <a:r>
              <a:rPr lang="en-US" sz="2200" dirty="0">
                <a:solidFill>
                  <a:srgbClr val="15161A"/>
                </a:solidFill>
                <a:latin typeface="Consolas" pitchFamily="34" charset="0"/>
                <a:ea typeface="Consolas" pitchFamily="34" charset="-122"/>
                <a:cs typeface="Consolas" pitchFamily="34" charset="-120"/>
              </a:rPr>
              <a:t>\be-?book\b</a:t>
            </a:r>
            <a:endParaRPr lang="en-US" sz="2200" dirty="0"/>
          </a:p>
        </p:txBody>
      </p:sp>
      <p:sp>
        <p:nvSpPr>
          <p:cNvPr id="24" name="Text 21"/>
          <p:cNvSpPr/>
          <p:nvPr/>
        </p:nvSpPr>
        <p:spPr>
          <a:xfrm>
            <a:off x="6382512" y="4251960"/>
            <a:ext cx="731520" cy="822960"/>
          </a:xfrm>
          <a:prstGeom prst="rect">
            <a:avLst/>
          </a:prstGeom>
          <a:noFill/>
          <a:ln/>
        </p:spPr>
        <p:txBody>
          <a:bodyPr wrap="square" lIns="0" tIns="0" rIns="0" bIns="0" rtlCol="0" anchor="t"/>
          <a:lstStyle/>
          <a:p>
            <a:pPr indent="0" marL="0">
              <a:buNone/>
            </a:pPr>
            <a:r>
              <a:rPr lang="en-US" sz="4800" b="1" dirty="0">
                <a:solidFill>
                  <a:srgbClr val="2433B8"/>
                </a:solidFill>
                <a:latin typeface="Arial" pitchFamily="34" charset="0"/>
                <a:ea typeface="Arial" pitchFamily="34" charset="-122"/>
                <a:cs typeface="Arial" pitchFamily="34" charset="-120"/>
              </a:rPr>
              <a:t>0</a:t>
            </a:r>
            <a:endParaRPr lang="en-US" sz="4800" dirty="0"/>
          </a:p>
        </p:txBody>
      </p:sp>
      <p:sp>
        <p:nvSpPr>
          <p:cNvPr id="25" name="Text 22"/>
          <p:cNvSpPr/>
          <p:nvPr/>
        </p:nvSpPr>
        <p:spPr>
          <a:xfrm>
            <a:off x="7068312" y="4526280"/>
            <a:ext cx="4297680" cy="731520"/>
          </a:xfrm>
          <a:prstGeom prst="rect">
            <a:avLst/>
          </a:prstGeom>
          <a:noFill/>
          <a:ln/>
        </p:spPr>
        <p:txBody>
          <a:bodyPr wrap="square" lIns="0" tIns="0" rIns="0" bIns="0" rtlCol="0" anchor="t"/>
          <a:lstStyle/>
          <a:p>
            <a:pPr indent="0" marL="0">
              <a:buNone/>
            </a:pPr>
            <a:r>
              <a:rPr lang="en-US" sz="1700" dirty="0">
                <a:solidFill>
                  <a:srgbClr val="15161A"/>
                </a:solidFill>
                <a:latin typeface="Georgia" pitchFamily="34" charset="0"/>
                <a:ea typeface="Georgia" pitchFamily="34" charset="-122"/>
                <a:cs typeface="Georgia" pitchFamily="34" charset="-120"/>
              </a:rPr>
              <a:t>matches: printed stays printed</a:t>
            </a:r>
            <a:endParaRPr lang="en-US" sz="17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3F4EF"/>
        </a:solidFill>
      </p:bgPr>
    </p:bg>
    <p:spTree>
      <p:nvGrpSpPr>
        <p:cNvPr id="1" name=""/>
        <p:cNvGrpSpPr/>
        <p:nvPr/>
      </p:nvGrpSpPr>
      <p:grpSpPr>
        <a:xfrm>
          <a:off x="0" y="0"/>
          <a:ext cx="0" cy="0"/>
          <a:chOff x="0" y="0"/>
          <a:chExt cx="0" cy="0"/>
        </a:xfrm>
      </p:grpSpPr>
      <p:sp>
        <p:nvSpPr>
          <p:cNvPr id="2" name="Shape 0"/>
          <p:cNvSpPr/>
          <p:nvPr/>
        </p:nvSpPr>
        <p:spPr>
          <a:xfrm>
            <a:off x="228600" y="228600"/>
            <a:ext cx="201168" cy="0"/>
          </a:xfrm>
          <a:prstGeom prst="line">
            <a:avLst/>
          </a:prstGeom>
          <a:noFill/>
          <a:ln w="9525">
            <a:solidFill>
              <a:srgbClr val="15161A"/>
            </a:solidFill>
            <a:prstDash val="solid"/>
          </a:ln>
        </p:spPr>
      </p:sp>
      <p:sp>
        <p:nvSpPr>
          <p:cNvPr id="3" name="Shape 1"/>
          <p:cNvSpPr/>
          <p:nvPr/>
        </p:nvSpPr>
        <p:spPr>
          <a:xfrm>
            <a:off x="228600" y="228600"/>
            <a:ext cx="0" cy="201168"/>
          </a:xfrm>
          <a:prstGeom prst="line">
            <a:avLst/>
          </a:prstGeom>
          <a:noFill/>
          <a:ln w="9525">
            <a:solidFill>
              <a:srgbClr val="15161A"/>
            </a:solidFill>
            <a:prstDash val="solid"/>
          </a:ln>
        </p:spPr>
      </p:sp>
      <p:sp>
        <p:nvSpPr>
          <p:cNvPr id="4" name="Shape 2"/>
          <p:cNvSpPr/>
          <p:nvPr/>
        </p:nvSpPr>
        <p:spPr>
          <a:xfrm>
            <a:off x="11761927" y="228600"/>
            <a:ext cx="201168" cy="0"/>
          </a:xfrm>
          <a:prstGeom prst="line">
            <a:avLst/>
          </a:prstGeom>
          <a:noFill/>
          <a:ln w="9525">
            <a:solidFill>
              <a:srgbClr val="15161A"/>
            </a:solidFill>
            <a:prstDash val="solid"/>
          </a:ln>
        </p:spPr>
      </p:sp>
      <p:sp>
        <p:nvSpPr>
          <p:cNvPr id="5" name="Shape 3"/>
          <p:cNvSpPr/>
          <p:nvPr/>
        </p:nvSpPr>
        <p:spPr>
          <a:xfrm>
            <a:off x="11963095" y="228600"/>
            <a:ext cx="0" cy="201168"/>
          </a:xfrm>
          <a:prstGeom prst="line">
            <a:avLst/>
          </a:prstGeom>
          <a:noFill/>
          <a:ln w="9525">
            <a:solidFill>
              <a:srgbClr val="15161A"/>
            </a:solidFill>
            <a:prstDash val="solid"/>
          </a:ln>
        </p:spPr>
      </p:sp>
      <p:sp>
        <p:nvSpPr>
          <p:cNvPr id="6" name="Shape 4"/>
          <p:cNvSpPr/>
          <p:nvPr/>
        </p:nvSpPr>
        <p:spPr>
          <a:xfrm>
            <a:off x="228600" y="6629400"/>
            <a:ext cx="201168" cy="0"/>
          </a:xfrm>
          <a:prstGeom prst="line">
            <a:avLst/>
          </a:prstGeom>
          <a:noFill/>
          <a:ln w="9525">
            <a:solidFill>
              <a:srgbClr val="15161A"/>
            </a:solidFill>
            <a:prstDash val="solid"/>
          </a:ln>
        </p:spPr>
      </p:sp>
      <p:sp>
        <p:nvSpPr>
          <p:cNvPr id="7" name="Shape 5"/>
          <p:cNvSpPr/>
          <p:nvPr/>
        </p:nvSpPr>
        <p:spPr>
          <a:xfrm>
            <a:off x="228600" y="6428232"/>
            <a:ext cx="0" cy="201168"/>
          </a:xfrm>
          <a:prstGeom prst="line">
            <a:avLst/>
          </a:prstGeom>
          <a:noFill/>
          <a:ln w="9525">
            <a:solidFill>
              <a:srgbClr val="15161A"/>
            </a:solidFill>
            <a:prstDash val="solid"/>
          </a:ln>
        </p:spPr>
      </p:sp>
      <p:sp>
        <p:nvSpPr>
          <p:cNvPr id="8" name="Shape 6"/>
          <p:cNvSpPr/>
          <p:nvPr/>
        </p:nvSpPr>
        <p:spPr>
          <a:xfrm>
            <a:off x="11761927" y="6629400"/>
            <a:ext cx="201168" cy="0"/>
          </a:xfrm>
          <a:prstGeom prst="line">
            <a:avLst/>
          </a:prstGeom>
          <a:noFill/>
          <a:ln w="9525">
            <a:solidFill>
              <a:srgbClr val="15161A"/>
            </a:solidFill>
            <a:prstDash val="solid"/>
          </a:ln>
        </p:spPr>
      </p:sp>
      <p:sp>
        <p:nvSpPr>
          <p:cNvPr id="9" name="Shape 7"/>
          <p:cNvSpPr/>
          <p:nvPr/>
        </p:nvSpPr>
        <p:spPr>
          <a:xfrm>
            <a:off x="11963095" y="6428232"/>
            <a:ext cx="0" cy="201168"/>
          </a:xfrm>
          <a:prstGeom prst="line">
            <a:avLst/>
          </a:prstGeom>
          <a:noFill/>
          <a:ln w="9525">
            <a:solidFill>
              <a:srgbClr val="15161A"/>
            </a:solidFill>
            <a:prstDash val="solid"/>
          </a:ln>
        </p:spPr>
      </p:sp>
      <p:sp>
        <p:nvSpPr>
          <p:cNvPr id="10" name="Text 8"/>
          <p:cNvSpPr/>
          <p:nvPr/>
        </p:nvSpPr>
        <p:spPr>
          <a:xfrm>
            <a:off x="566928" y="384048"/>
            <a:ext cx="3657600" cy="274320"/>
          </a:xfrm>
          <a:prstGeom prst="rect">
            <a:avLst/>
          </a:prstGeom>
          <a:noFill/>
          <a:ln/>
        </p:spPr>
        <p:txBody>
          <a:bodyPr wrap="square" lIns="0" tIns="0" rIns="0" bIns="0" rtlCol="0" anchor="ctr"/>
          <a:lstStyle/>
          <a:p>
            <a:pPr indent="0" marL="0">
              <a:buNone/>
            </a:pPr>
            <a:r>
              <a:rPr lang="en-US" sz="1300" b="1" spc="100" kern="0" dirty="0">
                <a:solidFill>
                  <a:srgbClr val="15161A"/>
                </a:solidFill>
                <a:latin typeface="Arial" pitchFamily="34" charset="0"/>
                <a:ea typeface="Arial" pitchFamily="34" charset="-122"/>
                <a:cs typeface="Arial" pitchFamily="34" charset="-120"/>
              </a:rPr>
              <a:t>Pricing</a:t>
            </a:r>
            <a:pPr indent="0" marL="0">
              <a:buNone/>
            </a:pPr>
            <a:r>
              <a:rPr lang="en-US" sz="1300" spc="100" kern="0" dirty="0">
                <a:solidFill>
                  <a:srgbClr val="C2105F"/>
                </a:solidFill>
                <a:latin typeface="Arial" pitchFamily="34" charset="0"/>
                <a:ea typeface="Arial" pitchFamily="34" charset="-122"/>
                <a:cs typeface="Arial" pitchFamily="34" charset="-120"/>
              </a:rPr>
              <a:t> / </a:t>
            </a:r>
            <a:pPr indent="0" marL="0">
              <a:buNone/>
            </a:pPr>
            <a:r>
              <a:rPr lang="en-US" sz="1300" b="1" spc="100" kern="0" dirty="0">
                <a:solidFill>
                  <a:srgbClr val="15161A"/>
                </a:solidFill>
                <a:latin typeface="Arial" pitchFamily="34" charset="0"/>
                <a:ea typeface="Arial" pitchFamily="34" charset="-122"/>
                <a:cs typeface="Arial" pitchFamily="34" charset="-120"/>
              </a:rPr>
              <a:t>Demo</a:t>
            </a:r>
            <a:endParaRPr lang="en-US" sz="1300" dirty="0"/>
          </a:p>
        </p:txBody>
      </p:sp>
      <p:sp>
        <p:nvSpPr>
          <p:cNvPr id="11" name="Text 9"/>
          <p:cNvSpPr/>
          <p:nvPr/>
        </p:nvSpPr>
        <p:spPr>
          <a:xfrm>
            <a:off x="7052767" y="411480"/>
            <a:ext cx="4572000" cy="274320"/>
          </a:xfrm>
          <a:prstGeom prst="rect">
            <a:avLst/>
          </a:prstGeom>
          <a:noFill/>
          <a:ln/>
        </p:spPr>
        <p:txBody>
          <a:bodyPr wrap="square" lIns="0" tIns="0" rIns="0" bIns="0" rtlCol="0" anchor="t"/>
          <a:lstStyle/>
          <a:p>
            <a:pPr algn="r" indent="0" marL="0">
              <a:buNone/>
            </a:pPr>
            <a:r>
              <a:rPr lang="en-US" sz="1100" b="1" spc="150" kern="0" dirty="0">
                <a:solidFill>
                  <a:srgbClr val="C2105F"/>
                </a:solidFill>
                <a:latin typeface="Consolas" pitchFamily="34" charset="0"/>
                <a:ea typeface="Consolas" pitchFamily="34" charset="-122"/>
                <a:cs typeface="Consolas" pitchFamily="34" charset="-120"/>
              </a:rPr>
              <a:t>TRAPS 3–7</a:t>
            </a:r>
            <a:endParaRPr lang="en-US" sz="1100" dirty="0"/>
          </a:p>
        </p:txBody>
      </p:sp>
      <p:sp>
        <p:nvSpPr>
          <p:cNvPr id="12" name="Text 10"/>
          <p:cNvSpPr/>
          <p:nvPr/>
        </p:nvSpPr>
        <p:spPr>
          <a:xfrm>
            <a:off x="566928" y="6355080"/>
            <a:ext cx="1828800" cy="228600"/>
          </a:xfrm>
          <a:prstGeom prst="rect">
            <a:avLst/>
          </a:prstGeom>
          <a:noFill/>
          <a:ln/>
        </p:spPr>
        <p:txBody>
          <a:bodyPr wrap="square" lIns="0" tIns="0" rIns="0" bIns="0" rtlCol="0" anchor="t"/>
          <a:lstStyle/>
          <a:p>
            <a:pPr indent="0" marL="0">
              <a:buNone/>
            </a:pPr>
            <a:r>
              <a:rPr lang="en-US" sz="1000" dirty="0">
                <a:solidFill>
                  <a:srgbClr val="4C4E57"/>
                </a:solidFill>
                <a:latin typeface="Consolas" pitchFamily="34" charset="0"/>
                <a:ea typeface="Consolas" pitchFamily="34" charset="-122"/>
                <a:cs typeface="Consolas" pitchFamily="34" charset="-120"/>
              </a:rPr>
              <a:t>09 / 17</a:t>
            </a:r>
            <a:endParaRPr lang="en-US" sz="1000" dirty="0"/>
          </a:p>
        </p:txBody>
      </p:sp>
      <p:sp>
        <p:nvSpPr>
          <p:cNvPr id="13" name="Text 11"/>
          <p:cNvSpPr/>
          <p:nvPr/>
        </p:nvSpPr>
        <p:spPr>
          <a:xfrm>
            <a:off x="6138367" y="6355080"/>
            <a:ext cx="5486400" cy="228600"/>
          </a:xfrm>
          <a:prstGeom prst="rect">
            <a:avLst/>
          </a:prstGeom>
          <a:noFill/>
          <a:ln/>
        </p:spPr>
        <p:txBody>
          <a:bodyPr wrap="square" lIns="0" tIns="0" rIns="0" bIns="0" rtlCol="0" anchor="t"/>
          <a:lstStyle/>
          <a:p>
            <a:pPr algn="r" indent="0" marL="0">
              <a:buNone/>
            </a:pPr>
            <a:r>
              <a:rPr lang="en-US" sz="1000" dirty="0">
                <a:solidFill>
                  <a:srgbClr val="4C4E57"/>
                </a:solidFill>
                <a:latin typeface="Consolas" pitchFamily="34" charset="0"/>
                <a:ea typeface="Consolas" pitchFamily="34" charset="-122"/>
                <a:cs typeface="Consolas" pitchFamily="34" charset="-120"/>
              </a:rPr>
              <a:t>FICTIONAL DATA · INDEPENDENT CASE STUDY</a:t>
            </a:r>
            <a:endParaRPr lang="en-US" sz="1000" dirty="0"/>
          </a:p>
        </p:txBody>
      </p:sp>
      <p:sp>
        <p:nvSpPr>
          <p:cNvPr id="15" name="Text 12"/>
          <p:cNvSpPr/>
          <p:nvPr/>
        </p:nvSpPr>
        <p:spPr>
          <a:xfrm>
            <a:off x="566928" y="960120"/>
            <a:ext cx="11057839" cy="1463040"/>
          </a:xfrm>
          <a:prstGeom prst="rect">
            <a:avLst/>
          </a:prstGeom>
          <a:noFill/>
          <a:ln/>
        </p:spPr>
        <p:txBody>
          <a:bodyPr wrap="square" lIns="0" tIns="0" rIns="0" bIns="0" rtlCol="0" anchor="t"/>
          <a:lstStyle/>
          <a:p>
            <a:pPr indent="0" marL="0">
              <a:lnSpc>
                <a:spcPct val="90000"/>
              </a:lnSpc>
              <a:buNone/>
            </a:pPr>
            <a:r>
              <a:rPr lang="en-US" sz="4400" b="1" dirty="0">
                <a:solidFill>
                  <a:srgbClr val="15161A"/>
                </a:solidFill>
                <a:latin typeface="Arial" pitchFamily="34" charset="0"/>
                <a:ea typeface="Arial" pitchFamily="34" charset="-122"/>
                <a:cs typeface="Arial" pitchFamily="34" charset="-120"/>
              </a:rPr>
              <a:t>Ambiguity is</a:t>
            </a:r>
            <a:endParaRPr lang="en-US" sz="4400" dirty="0"/>
          </a:p>
          <a:p>
            <a:pPr indent="0" marL="0">
              <a:lnSpc>
                <a:spcPct val="90000"/>
              </a:lnSpc>
              <a:buNone/>
            </a:pPr>
            <a:r>
              <a:rPr lang="en-US" sz="4400" i="1" dirty="0">
                <a:solidFill>
                  <a:srgbClr val="2433B8"/>
                </a:solidFill>
                <a:latin typeface="Georgia" pitchFamily="34" charset="0"/>
                <a:ea typeface="Georgia" pitchFamily="34" charset="-122"/>
                <a:cs typeface="Georgia" pitchFamily="34" charset="-120"/>
              </a:rPr>
              <a:t>operational debt.</a:t>
            </a:r>
            <a:endParaRPr lang="en-US" sz="4400" dirty="0"/>
          </a:p>
        </p:txBody>
      </p:sp>
      <p:sp>
        <p:nvSpPr>
          <p:cNvPr id="16" name="Shape 13"/>
          <p:cNvSpPr/>
          <p:nvPr/>
        </p:nvSpPr>
        <p:spPr>
          <a:xfrm>
            <a:off x="566928" y="2898648"/>
            <a:ext cx="329184" cy="329184"/>
          </a:xfrm>
          <a:prstGeom prst="ellipse">
            <a:avLst/>
          </a:prstGeom>
          <a:ln w="19050">
            <a:solidFill>
              <a:srgbClr val="C2105F"/>
            </a:solidFill>
            <a:prstDash val="solid"/>
          </a:ln>
        </p:spPr>
      </p:sp>
      <p:sp>
        <p:nvSpPr>
          <p:cNvPr id="17" name="Text 14"/>
          <p:cNvSpPr/>
          <p:nvPr/>
        </p:nvSpPr>
        <p:spPr>
          <a:xfrm>
            <a:off x="566928" y="2935224"/>
            <a:ext cx="329184" cy="274320"/>
          </a:xfrm>
          <a:prstGeom prst="rect">
            <a:avLst/>
          </a:prstGeom>
          <a:noFill/>
          <a:ln/>
        </p:spPr>
        <p:txBody>
          <a:bodyPr wrap="square" lIns="0" tIns="0" rIns="0" bIns="0" rtlCol="0" anchor="t"/>
          <a:lstStyle/>
          <a:p>
            <a:pPr algn="ctr" indent="0" marL="0">
              <a:buNone/>
            </a:pPr>
            <a:r>
              <a:rPr lang="en-US" sz="1300" b="1" dirty="0">
                <a:solidFill>
                  <a:srgbClr val="C2105F"/>
                </a:solidFill>
                <a:latin typeface="Arial" pitchFamily="34" charset="0"/>
                <a:ea typeface="Arial" pitchFamily="34" charset="-122"/>
                <a:cs typeface="Arial" pitchFamily="34" charset="-120"/>
              </a:rPr>
              <a:t>?</a:t>
            </a:r>
            <a:endParaRPr lang="en-US" sz="1300" dirty="0"/>
          </a:p>
        </p:txBody>
      </p:sp>
      <p:sp>
        <p:nvSpPr>
          <p:cNvPr id="18" name="Text 15"/>
          <p:cNvSpPr/>
          <p:nvPr/>
        </p:nvSpPr>
        <p:spPr>
          <a:xfrm>
            <a:off x="1115568" y="2898648"/>
            <a:ext cx="10424160" cy="548640"/>
          </a:xfrm>
          <a:prstGeom prst="rect">
            <a:avLst/>
          </a:prstGeom>
          <a:noFill/>
          <a:ln/>
        </p:spPr>
        <p:txBody>
          <a:bodyPr wrap="square" lIns="0" tIns="0" rIns="0" bIns="0" rtlCol="0" anchor="t"/>
          <a:lstStyle/>
          <a:p>
            <a:pPr indent="0" marL="0">
              <a:buNone/>
            </a:pPr>
            <a:r>
              <a:rPr lang="en-US" sz="1700" dirty="0">
                <a:solidFill>
                  <a:srgbClr val="15161A"/>
                </a:solidFill>
                <a:latin typeface="Georgia" pitchFamily="34" charset="0"/>
                <a:ea typeface="Georgia" pitchFamily="34" charset="-122"/>
                <a:cs typeface="Georgia" pitchFamily="34" charset="-120"/>
              </a:rPr>
              <a:t>Edition aliases: “Second Edition” ×3 and “2nd Edition” ×3. Normalise in reporting only.</a:t>
            </a:r>
            <a:endParaRPr lang="en-US" sz="1700" dirty="0"/>
          </a:p>
        </p:txBody>
      </p:sp>
      <p:sp>
        <p:nvSpPr>
          <p:cNvPr id="19" name="Shape 16"/>
          <p:cNvSpPr/>
          <p:nvPr/>
        </p:nvSpPr>
        <p:spPr>
          <a:xfrm>
            <a:off x="566928" y="3520440"/>
            <a:ext cx="329184" cy="329184"/>
          </a:xfrm>
          <a:prstGeom prst="ellipse">
            <a:avLst/>
          </a:prstGeom>
          <a:ln w="19050">
            <a:solidFill>
              <a:srgbClr val="C2105F"/>
            </a:solidFill>
            <a:prstDash val="solid"/>
          </a:ln>
        </p:spPr>
      </p:sp>
      <p:sp>
        <p:nvSpPr>
          <p:cNvPr id="20" name="Text 17"/>
          <p:cNvSpPr/>
          <p:nvPr/>
        </p:nvSpPr>
        <p:spPr>
          <a:xfrm>
            <a:off x="566928" y="3557016"/>
            <a:ext cx="329184" cy="274320"/>
          </a:xfrm>
          <a:prstGeom prst="rect">
            <a:avLst/>
          </a:prstGeom>
          <a:noFill/>
          <a:ln/>
        </p:spPr>
        <p:txBody>
          <a:bodyPr wrap="square" lIns="0" tIns="0" rIns="0" bIns="0" rtlCol="0" anchor="t"/>
          <a:lstStyle/>
          <a:p>
            <a:pPr algn="ctr" indent="0" marL="0">
              <a:buNone/>
            </a:pPr>
            <a:r>
              <a:rPr lang="en-US" sz="1300" b="1" dirty="0">
                <a:solidFill>
                  <a:srgbClr val="C2105F"/>
                </a:solidFill>
                <a:latin typeface="Arial" pitchFamily="34" charset="0"/>
                <a:ea typeface="Arial" pitchFamily="34" charset="-122"/>
                <a:cs typeface="Arial" pitchFamily="34" charset="-120"/>
              </a:rPr>
              <a:t>?</a:t>
            </a:r>
            <a:endParaRPr lang="en-US" sz="1300" dirty="0"/>
          </a:p>
        </p:txBody>
      </p:sp>
      <p:sp>
        <p:nvSpPr>
          <p:cNvPr id="21" name="Text 18"/>
          <p:cNvSpPr/>
          <p:nvPr/>
        </p:nvSpPr>
        <p:spPr>
          <a:xfrm>
            <a:off x="1115568" y="3520440"/>
            <a:ext cx="10424160" cy="548640"/>
          </a:xfrm>
          <a:prstGeom prst="rect">
            <a:avLst/>
          </a:prstGeom>
          <a:noFill/>
          <a:ln/>
        </p:spPr>
        <p:txBody>
          <a:bodyPr wrap="square" lIns="0" tIns="0" rIns="0" bIns="0" rtlCol="0" anchor="t"/>
          <a:lstStyle/>
          <a:p>
            <a:pPr indent="0" marL="0">
              <a:buNone/>
            </a:pPr>
            <a:r>
              <a:rPr lang="en-US" sz="1700" dirty="0">
                <a:solidFill>
                  <a:srgbClr val="15161A"/>
                </a:solidFill>
                <a:latin typeface="Georgia" pitchFamily="34" charset="0"/>
                <a:ea typeface="Georgia" pitchFamily="34" charset="-122"/>
                <a:cs typeface="Georgia" pitchFamily="34" charset="-120"/>
              </a:rPr>
              <a:t>Pack wording: “+ Online Access” ×6 vs “with Digital” ×24. Merging is a business decision.</a:t>
            </a:r>
            <a:endParaRPr lang="en-US" sz="1700" dirty="0"/>
          </a:p>
        </p:txBody>
      </p:sp>
      <p:sp>
        <p:nvSpPr>
          <p:cNvPr id="22" name="Shape 19"/>
          <p:cNvSpPr/>
          <p:nvPr/>
        </p:nvSpPr>
        <p:spPr>
          <a:xfrm>
            <a:off x="566928" y="4142232"/>
            <a:ext cx="329184" cy="329184"/>
          </a:xfrm>
          <a:prstGeom prst="ellipse">
            <a:avLst/>
          </a:prstGeom>
          <a:ln w="19050">
            <a:solidFill>
              <a:srgbClr val="C2105F"/>
            </a:solidFill>
            <a:prstDash val="solid"/>
          </a:ln>
        </p:spPr>
      </p:sp>
      <p:sp>
        <p:nvSpPr>
          <p:cNvPr id="23" name="Text 20"/>
          <p:cNvSpPr/>
          <p:nvPr/>
        </p:nvSpPr>
        <p:spPr>
          <a:xfrm>
            <a:off x="566928" y="4178808"/>
            <a:ext cx="329184" cy="274320"/>
          </a:xfrm>
          <a:prstGeom prst="rect">
            <a:avLst/>
          </a:prstGeom>
          <a:noFill/>
          <a:ln/>
        </p:spPr>
        <p:txBody>
          <a:bodyPr wrap="square" lIns="0" tIns="0" rIns="0" bIns="0" rtlCol="0" anchor="t"/>
          <a:lstStyle/>
          <a:p>
            <a:pPr algn="ctr" indent="0" marL="0">
              <a:buNone/>
            </a:pPr>
            <a:r>
              <a:rPr lang="en-US" sz="1300" b="1" dirty="0">
                <a:solidFill>
                  <a:srgbClr val="C2105F"/>
                </a:solidFill>
                <a:latin typeface="Arial" pitchFamily="34" charset="0"/>
                <a:ea typeface="Arial" pitchFamily="34" charset="-122"/>
                <a:cs typeface="Arial" pitchFamily="34" charset="-120"/>
              </a:rPr>
              <a:t>?</a:t>
            </a:r>
            <a:endParaRPr lang="en-US" sz="1300" dirty="0"/>
          </a:p>
        </p:txBody>
      </p:sp>
      <p:sp>
        <p:nvSpPr>
          <p:cNvPr id="24" name="Text 21"/>
          <p:cNvSpPr/>
          <p:nvPr/>
        </p:nvSpPr>
        <p:spPr>
          <a:xfrm>
            <a:off x="1115568" y="4142232"/>
            <a:ext cx="10424160" cy="548640"/>
          </a:xfrm>
          <a:prstGeom prst="rect">
            <a:avLst/>
          </a:prstGeom>
          <a:noFill/>
          <a:ln/>
        </p:spPr>
        <p:txBody>
          <a:bodyPr wrap="square" lIns="0" tIns="0" rIns="0" bIns="0" rtlCol="0" anchor="t"/>
          <a:lstStyle/>
          <a:p>
            <a:pPr indent="0" marL="0">
              <a:buNone/>
            </a:pPr>
            <a:r>
              <a:rPr lang="en-US" sz="1700" dirty="0">
                <a:solidFill>
                  <a:srgbClr val="15161A"/>
                </a:solidFill>
                <a:latin typeface="Georgia" pitchFamily="34" charset="0"/>
                <a:ea typeface="Georgia" pitchFamily="34" charset="-122"/>
                <a:cs typeface="Georgia" pitchFamily="34" charset="-120"/>
              </a:rPr>
              <a:t>Taxonomy drift: row 61, a Primary book filed under a Secondary sub-segment.</a:t>
            </a:r>
            <a:endParaRPr lang="en-US" sz="1700" dirty="0"/>
          </a:p>
        </p:txBody>
      </p:sp>
      <p:sp>
        <p:nvSpPr>
          <p:cNvPr id="25" name="Shape 22"/>
          <p:cNvSpPr/>
          <p:nvPr/>
        </p:nvSpPr>
        <p:spPr>
          <a:xfrm>
            <a:off x="566928" y="4764024"/>
            <a:ext cx="329184" cy="329184"/>
          </a:xfrm>
          <a:prstGeom prst="ellipse">
            <a:avLst/>
          </a:prstGeom>
          <a:ln w="19050">
            <a:solidFill>
              <a:srgbClr val="C2105F"/>
            </a:solidFill>
            <a:prstDash val="solid"/>
          </a:ln>
        </p:spPr>
      </p:sp>
      <p:sp>
        <p:nvSpPr>
          <p:cNvPr id="26" name="Text 23"/>
          <p:cNvSpPr/>
          <p:nvPr/>
        </p:nvSpPr>
        <p:spPr>
          <a:xfrm>
            <a:off x="566928" y="4800600"/>
            <a:ext cx="329184" cy="274320"/>
          </a:xfrm>
          <a:prstGeom prst="rect">
            <a:avLst/>
          </a:prstGeom>
          <a:noFill/>
          <a:ln/>
        </p:spPr>
        <p:txBody>
          <a:bodyPr wrap="square" lIns="0" tIns="0" rIns="0" bIns="0" rtlCol="0" anchor="t"/>
          <a:lstStyle/>
          <a:p>
            <a:pPr algn="ctr" indent="0" marL="0">
              <a:buNone/>
            </a:pPr>
            <a:r>
              <a:rPr lang="en-US" sz="1300" b="1" dirty="0">
                <a:solidFill>
                  <a:srgbClr val="C2105F"/>
                </a:solidFill>
                <a:latin typeface="Arial" pitchFamily="34" charset="0"/>
                <a:ea typeface="Arial" pitchFamily="34" charset="-122"/>
                <a:cs typeface="Arial" pitchFamily="34" charset="-120"/>
              </a:rPr>
              <a:t>?</a:t>
            </a:r>
            <a:endParaRPr lang="en-US" sz="1300" dirty="0"/>
          </a:p>
        </p:txBody>
      </p:sp>
      <p:sp>
        <p:nvSpPr>
          <p:cNvPr id="27" name="Text 24"/>
          <p:cNvSpPr/>
          <p:nvPr/>
        </p:nvSpPr>
        <p:spPr>
          <a:xfrm>
            <a:off x="1115568" y="4764024"/>
            <a:ext cx="10424160" cy="548640"/>
          </a:xfrm>
          <a:prstGeom prst="rect">
            <a:avLst/>
          </a:prstGeom>
          <a:noFill/>
          <a:ln/>
        </p:spPr>
        <p:txBody>
          <a:bodyPr wrap="square" lIns="0" tIns="0" rIns="0" bIns="0" rtlCol="0" anchor="t"/>
          <a:lstStyle/>
          <a:p>
            <a:pPr indent="0" marL="0">
              <a:buNone/>
            </a:pPr>
            <a:r>
              <a:rPr lang="en-US" sz="1700" dirty="0">
                <a:solidFill>
                  <a:srgbClr val="15161A"/>
                </a:solidFill>
                <a:latin typeface="Georgia" pitchFamily="34" charset="0"/>
                <a:ea typeface="Georgia" pitchFamily="34" charset="-122"/>
                <a:cs typeface="Georgia" pitchFamily="34" charset="-120"/>
              </a:rPr>
              <a:t>“TB” at €108.49: the only price above the upper IQR fence (about €100). Type unresolved.</a:t>
            </a:r>
            <a:endParaRPr lang="en-US" sz="1700" dirty="0"/>
          </a:p>
        </p:txBody>
      </p:sp>
      <p:sp>
        <p:nvSpPr>
          <p:cNvPr id="28" name="Shape 25"/>
          <p:cNvSpPr/>
          <p:nvPr/>
        </p:nvSpPr>
        <p:spPr>
          <a:xfrm>
            <a:off x="566928" y="5385816"/>
            <a:ext cx="329184" cy="329184"/>
          </a:xfrm>
          <a:prstGeom prst="ellipse">
            <a:avLst/>
          </a:prstGeom>
          <a:ln w="19050">
            <a:solidFill>
              <a:srgbClr val="C2105F"/>
            </a:solidFill>
            <a:prstDash val="solid"/>
          </a:ln>
        </p:spPr>
      </p:sp>
      <p:sp>
        <p:nvSpPr>
          <p:cNvPr id="29" name="Text 26"/>
          <p:cNvSpPr/>
          <p:nvPr/>
        </p:nvSpPr>
        <p:spPr>
          <a:xfrm>
            <a:off x="566928" y="5422392"/>
            <a:ext cx="329184" cy="274320"/>
          </a:xfrm>
          <a:prstGeom prst="rect">
            <a:avLst/>
          </a:prstGeom>
          <a:noFill/>
          <a:ln/>
        </p:spPr>
        <p:txBody>
          <a:bodyPr wrap="square" lIns="0" tIns="0" rIns="0" bIns="0" rtlCol="0" anchor="t"/>
          <a:lstStyle/>
          <a:p>
            <a:pPr algn="ctr" indent="0" marL="0">
              <a:buNone/>
            </a:pPr>
            <a:r>
              <a:rPr lang="en-US" sz="1300" b="1" dirty="0">
                <a:solidFill>
                  <a:srgbClr val="C2105F"/>
                </a:solidFill>
                <a:latin typeface="Arial" pitchFamily="34" charset="0"/>
                <a:ea typeface="Arial" pitchFamily="34" charset="-122"/>
                <a:cs typeface="Arial" pitchFamily="34" charset="-120"/>
              </a:rPr>
              <a:t>?</a:t>
            </a:r>
            <a:endParaRPr lang="en-US" sz="1300" dirty="0"/>
          </a:p>
        </p:txBody>
      </p:sp>
      <p:sp>
        <p:nvSpPr>
          <p:cNvPr id="30" name="Text 27"/>
          <p:cNvSpPr/>
          <p:nvPr/>
        </p:nvSpPr>
        <p:spPr>
          <a:xfrm>
            <a:off x="1115568" y="5385816"/>
            <a:ext cx="10424160" cy="548640"/>
          </a:xfrm>
          <a:prstGeom prst="rect">
            <a:avLst/>
          </a:prstGeom>
          <a:noFill/>
          <a:ln/>
        </p:spPr>
        <p:txBody>
          <a:bodyPr wrap="square" lIns="0" tIns="0" rIns="0" bIns="0" rtlCol="0" anchor="t"/>
          <a:lstStyle/>
          <a:p>
            <a:pPr indent="0" marL="0">
              <a:buNone/>
            </a:pPr>
            <a:r>
              <a:rPr lang="en-US" sz="1700" dirty="0">
                <a:solidFill>
                  <a:srgbClr val="15161A"/>
                </a:solidFill>
                <a:latin typeface="Georgia" pitchFamily="34" charset="0"/>
                <a:ea typeface="Georgia" pitchFamily="34" charset="-122"/>
                <a:cs typeface="Georgia" pitchFamily="34" charset="-120"/>
              </a:rPr>
              <a:t>Sparse access duration: 66 digital workbooks say nothing.</a:t>
            </a:r>
            <a:endParaRPr lang="en-US" sz="17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3F4EF"/>
        </a:solidFill>
      </p:bgPr>
    </p:bg>
    <p:spTree>
      <p:nvGrpSpPr>
        <p:cNvPr id="1" name=""/>
        <p:cNvGrpSpPr/>
        <p:nvPr/>
      </p:nvGrpSpPr>
      <p:grpSpPr>
        <a:xfrm>
          <a:off x="0" y="0"/>
          <a:ext cx="0" cy="0"/>
          <a:chOff x="0" y="0"/>
          <a:chExt cx="0" cy="0"/>
        </a:xfrm>
      </p:grpSpPr>
      <p:sp>
        <p:nvSpPr>
          <p:cNvPr id="2" name="Shape 0"/>
          <p:cNvSpPr/>
          <p:nvPr/>
        </p:nvSpPr>
        <p:spPr>
          <a:xfrm>
            <a:off x="228600" y="228600"/>
            <a:ext cx="201168" cy="0"/>
          </a:xfrm>
          <a:prstGeom prst="line">
            <a:avLst/>
          </a:prstGeom>
          <a:noFill/>
          <a:ln w="9525">
            <a:solidFill>
              <a:srgbClr val="15161A"/>
            </a:solidFill>
            <a:prstDash val="solid"/>
          </a:ln>
        </p:spPr>
      </p:sp>
      <p:sp>
        <p:nvSpPr>
          <p:cNvPr id="3" name="Shape 1"/>
          <p:cNvSpPr/>
          <p:nvPr/>
        </p:nvSpPr>
        <p:spPr>
          <a:xfrm>
            <a:off x="228600" y="228600"/>
            <a:ext cx="0" cy="201168"/>
          </a:xfrm>
          <a:prstGeom prst="line">
            <a:avLst/>
          </a:prstGeom>
          <a:noFill/>
          <a:ln w="9525">
            <a:solidFill>
              <a:srgbClr val="15161A"/>
            </a:solidFill>
            <a:prstDash val="solid"/>
          </a:ln>
        </p:spPr>
      </p:sp>
      <p:sp>
        <p:nvSpPr>
          <p:cNvPr id="4" name="Shape 2"/>
          <p:cNvSpPr/>
          <p:nvPr/>
        </p:nvSpPr>
        <p:spPr>
          <a:xfrm>
            <a:off x="11761927" y="228600"/>
            <a:ext cx="201168" cy="0"/>
          </a:xfrm>
          <a:prstGeom prst="line">
            <a:avLst/>
          </a:prstGeom>
          <a:noFill/>
          <a:ln w="9525">
            <a:solidFill>
              <a:srgbClr val="15161A"/>
            </a:solidFill>
            <a:prstDash val="solid"/>
          </a:ln>
        </p:spPr>
      </p:sp>
      <p:sp>
        <p:nvSpPr>
          <p:cNvPr id="5" name="Shape 3"/>
          <p:cNvSpPr/>
          <p:nvPr/>
        </p:nvSpPr>
        <p:spPr>
          <a:xfrm>
            <a:off x="11963095" y="228600"/>
            <a:ext cx="0" cy="201168"/>
          </a:xfrm>
          <a:prstGeom prst="line">
            <a:avLst/>
          </a:prstGeom>
          <a:noFill/>
          <a:ln w="9525">
            <a:solidFill>
              <a:srgbClr val="15161A"/>
            </a:solidFill>
            <a:prstDash val="solid"/>
          </a:ln>
        </p:spPr>
      </p:sp>
      <p:sp>
        <p:nvSpPr>
          <p:cNvPr id="6" name="Shape 4"/>
          <p:cNvSpPr/>
          <p:nvPr/>
        </p:nvSpPr>
        <p:spPr>
          <a:xfrm>
            <a:off x="228600" y="6629400"/>
            <a:ext cx="201168" cy="0"/>
          </a:xfrm>
          <a:prstGeom prst="line">
            <a:avLst/>
          </a:prstGeom>
          <a:noFill/>
          <a:ln w="9525">
            <a:solidFill>
              <a:srgbClr val="15161A"/>
            </a:solidFill>
            <a:prstDash val="solid"/>
          </a:ln>
        </p:spPr>
      </p:sp>
      <p:sp>
        <p:nvSpPr>
          <p:cNvPr id="7" name="Shape 5"/>
          <p:cNvSpPr/>
          <p:nvPr/>
        </p:nvSpPr>
        <p:spPr>
          <a:xfrm>
            <a:off x="228600" y="6428232"/>
            <a:ext cx="0" cy="201168"/>
          </a:xfrm>
          <a:prstGeom prst="line">
            <a:avLst/>
          </a:prstGeom>
          <a:noFill/>
          <a:ln w="9525">
            <a:solidFill>
              <a:srgbClr val="15161A"/>
            </a:solidFill>
            <a:prstDash val="solid"/>
          </a:ln>
        </p:spPr>
      </p:sp>
      <p:sp>
        <p:nvSpPr>
          <p:cNvPr id="8" name="Shape 6"/>
          <p:cNvSpPr/>
          <p:nvPr/>
        </p:nvSpPr>
        <p:spPr>
          <a:xfrm>
            <a:off x="11761927" y="6629400"/>
            <a:ext cx="201168" cy="0"/>
          </a:xfrm>
          <a:prstGeom prst="line">
            <a:avLst/>
          </a:prstGeom>
          <a:noFill/>
          <a:ln w="9525">
            <a:solidFill>
              <a:srgbClr val="15161A"/>
            </a:solidFill>
            <a:prstDash val="solid"/>
          </a:ln>
        </p:spPr>
      </p:sp>
      <p:sp>
        <p:nvSpPr>
          <p:cNvPr id="9" name="Shape 7"/>
          <p:cNvSpPr/>
          <p:nvPr/>
        </p:nvSpPr>
        <p:spPr>
          <a:xfrm>
            <a:off x="11963095" y="6428232"/>
            <a:ext cx="0" cy="201168"/>
          </a:xfrm>
          <a:prstGeom prst="line">
            <a:avLst/>
          </a:prstGeom>
          <a:noFill/>
          <a:ln w="9525">
            <a:solidFill>
              <a:srgbClr val="15161A"/>
            </a:solidFill>
            <a:prstDash val="solid"/>
          </a:ln>
        </p:spPr>
      </p:sp>
      <p:sp>
        <p:nvSpPr>
          <p:cNvPr id="10" name="Text 8"/>
          <p:cNvSpPr/>
          <p:nvPr/>
        </p:nvSpPr>
        <p:spPr>
          <a:xfrm>
            <a:off x="566928" y="384048"/>
            <a:ext cx="3657600" cy="274320"/>
          </a:xfrm>
          <a:prstGeom prst="rect">
            <a:avLst/>
          </a:prstGeom>
          <a:noFill/>
          <a:ln/>
        </p:spPr>
        <p:txBody>
          <a:bodyPr wrap="square" lIns="0" tIns="0" rIns="0" bIns="0" rtlCol="0" anchor="ctr"/>
          <a:lstStyle/>
          <a:p>
            <a:pPr indent="0" marL="0">
              <a:buNone/>
            </a:pPr>
            <a:r>
              <a:rPr lang="en-US" sz="1300" b="1" spc="100" kern="0" dirty="0">
                <a:solidFill>
                  <a:srgbClr val="15161A"/>
                </a:solidFill>
                <a:latin typeface="Arial" pitchFamily="34" charset="0"/>
                <a:ea typeface="Arial" pitchFamily="34" charset="-122"/>
                <a:cs typeface="Arial" pitchFamily="34" charset="-120"/>
              </a:rPr>
              <a:t>Pricing</a:t>
            </a:r>
            <a:pPr indent="0" marL="0">
              <a:buNone/>
            </a:pPr>
            <a:r>
              <a:rPr lang="en-US" sz="1300" spc="100" kern="0" dirty="0">
                <a:solidFill>
                  <a:srgbClr val="C2105F"/>
                </a:solidFill>
                <a:latin typeface="Arial" pitchFamily="34" charset="0"/>
                <a:ea typeface="Arial" pitchFamily="34" charset="-122"/>
                <a:cs typeface="Arial" pitchFamily="34" charset="-120"/>
              </a:rPr>
              <a:t> / </a:t>
            </a:r>
            <a:pPr indent="0" marL="0">
              <a:buNone/>
            </a:pPr>
            <a:r>
              <a:rPr lang="en-US" sz="1300" b="1" spc="100" kern="0" dirty="0">
                <a:solidFill>
                  <a:srgbClr val="15161A"/>
                </a:solidFill>
                <a:latin typeface="Arial" pitchFamily="34" charset="0"/>
                <a:ea typeface="Arial" pitchFamily="34" charset="-122"/>
                <a:cs typeface="Arial" pitchFamily="34" charset="-120"/>
              </a:rPr>
              <a:t>Demo</a:t>
            </a:r>
            <a:endParaRPr lang="en-US" sz="1300" dirty="0"/>
          </a:p>
        </p:txBody>
      </p:sp>
      <p:sp>
        <p:nvSpPr>
          <p:cNvPr id="11" name="Text 9"/>
          <p:cNvSpPr/>
          <p:nvPr/>
        </p:nvSpPr>
        <p:spPr>
          <a:xfrm>
            <a:off x="7052767" y="411480"/>
            <a:ext cx="4572000" cy="274320"/>
          </a:xfrm>
          <a:prstGeom prst="rect">
            <a:avLst/>
          </a:prstGeom>
          <a:noFill/>
          <a:ln/>
        </p:spPr>
        <p:txBody>
          <a:bodyPr wrap="square" lIns="0" tIns="0" rIns="0" bIns="0" rtlCol="0" anchor="t"/>
          <a:lstStyle/>
          <a:p>
            <a:pPr algn="r" indent="0" marL="0">
              <a:buNone/>
            </a:pPr>
            <a:r>
              <a:rPr lang="en-US" sz="1100" b="1" spc="150" kern="0" dirty="0">
                <a:solidFill>
                  <a:srgbClr val="C2105F"/>
                </a:solidFill>
                <a:latin typeface="Consolas" pitchFamily="34" charset="0"/>
                <a:ea typeface="Consolas" pitchFamily="34" charset="-122"/>
                <a:cs typeface="Consolas" pitchFamily="34" charset="-120"/>
              </a:rPr>
              <a:t>RESEARCH DESIGN</a:t>
            </a:r>
            <a:endParaRPr lang="en-US" sz="1100" dirty="0"/>
          </a:p>
        </p:txBody>
      </p:sp>
      <p:sp>
        <p:nvSpPr>
          <p:cNvPr id="12" name="Text 10"/>
          <p:cNvSpPr/>
          <p:nvPr/>
        </p:nvSpPr>
        <p:spPr>
          <a:xfrm>
            <a:off x="566928" y="6355080"/>
            <a:ext cx="1828800" cy="228600"/>
          </a:xfrm>
          <a:prstGeom prst="rect">
            <a:avLst/>
          </a:prstGeom>
          <a:noFill/>
          <a:ln/>
        </p:spPr>
        <p:txBody>
          <a:bodyPr wrap="square" lIns="0" tIns="0" rIns="0" bIns="0" rtlCol="0" anchor="t"/>
          <a:lstStyle/>
          <a:p>
            <a:pPr indent="0" marL="0">
              <a:buNone/>
            </a:pPr>
            <a:r>
              <a:rPr lang="en-US" sz="1000" dirty="0">
                <a:solidFill>
                  <a:srgbClr val="4C4E57"/>
                </a:solidFill>
                <a:latin typeface="Consolas" pitchFamily="34" charset="0"/>
                <a:ea typeface="Consolas" pitchFamily="34" charset="-122"/>
                <a:cs typeface="Consolas" pitchFamily="34" charset="-120"/>
              </a:rPr>
              <a:t>10 / 17</a:t>
            </a:r>
            <a:endParaRPr lang="en-US" sz="1000" dirty="0"/>
          </a:p>
        </p:txBody>
      </p:sp>
      <p:sp>
        <p:nvSpPr>
          <p:cNvPr id="13" name="Text 11"/>
          <p:cNvSpPr/>
          <p:nvPr/>
        </p:nvSpPr>
        <p:spPr>
          <a:xfrm>
            <a:off x="6138367" y="6355080"/>
            <a:ext cx="5486400" cy="228600"/>
          </a:xfrm>
          <a:prstGeom prst="rect">
            <a:avLst/>
          </a:prstGeom>
          <a:noFill/>
          <a:ln/>
        </p:spPr>
        <p:txBody>
          <a:bodyPr wrap="square" lIns="0" tIns="0" rIns="0" bIns="0" rtlCol="0" anchor="t"/>
          <a:lstStyle/>
          <a:p>
            <a:pPr algn="r" indent="0" marL="0">
              <a:buNone/>
            </a:pPr>
            <a:r>
              <a:rPr lang="en-US" sz="1000" dirty="0">
                <a:solidFill>
                  <a:srgbClr val="4C4E57"/>
                </a:solidFill>
                <a:latin typeface="Consolas" pitchFamily="34" charset="0"/>
                <a:ea typeface="Consolas" pitchFamily="34" charset="-122"/>
                <a:cs typeface="Consolas" pitchFamily="34" charset="-120"/>
              </a:rPr>
              <a:t>FICTIONAL DATA · INDEPENDENT CASE STUDY</a:t>
            </a:r>
            <a:endParaRPr lang="en-US" sz="1000" dirty="0"/>
          </a:p>
        </p:txBody>
      </p:sp>
      <p:sp>
        <p:nvSpPr>
          <p:cNvPr id="15" name="Text 12"/>
          <p:cNvSpPr/>
          <p:nvPr/>
        </p:nvSpPr>
        <p:spPr>
          <a:xfrm>
            <a:off x="521208" y="914400"/>
            <a:ext cx="5669280" cy="2377440"/>
          </a:xfrm>
          <a:prstGeom prst="rect">
            <a:avLst/>
          </a:prstGeom>
          <a:noFill/>
          <a:ln/>
        </p:spPr>
        <p:txBody>
          <a:bodyPr wrap="square" lIns="0" tIns="0" rIns="0" bIns="0" rtlCol="0" anchor="t"/>
          <a:lstStyle/>
          <a:p>
            <a:pPr indent="0" marL="0">
              <a:buNone/>
            </a:pPr>
            <a:r>
              <a:rPr lang="en-US" sz="15000" b="1" spc="-400" kern="0" dirty="0">
                <a:solidFill>
                  <a:srgbClr val="2433B8"/>
                </a:solidFill>
                <a:latin typeface="Arial" pitchFamily="34" charset="0"/>
                <a:ea typeface="Arial" pitchFamily="34" charset="-122"/>
                <a:cs typeface="Arial" pitchFamily="34" charset="-120"/>
              </a:rPr>
              <a:t>60</a:t>
            </a:r>
            <a:endParaRPr lang="en-US" sz="15000" dirty="0"/>
          </a:p>
        </p:txBody>
      </p:sp>
      <p:sp>
        <p:nvSpPr>
          <p:cNvPr id="16" name="Text 13"/>
          <p:cNvSpPr/>
          <p:nvPr/>
        </p:nvSpPr>
        <p:spPr>
          <a:xfrm>
            <a:off x="6217920" y="1417320"/>
            <a:ext cx="5394960" cy="1371600"/>
          </a:xfrm>
          <a:prstGeom prst="rect">
            <a:avLst/>
          </a:prstGeom>
          <a:noFill/>
          <a:ln/>
        </p:spPr>
        <p:txBody>
          <a:bodyPr wrap="square" lIns="0" tIns="0" rIns="0" bIns="0" rtlCol="0" anchor="t"/>
          <a:lstStyle/>
          <a:p>
            <a:pPr indent="0" marL="0">
              <a:buNone/>
            </a:pPr>
            <a:r>
              <a:rPr lang="en-US" sz="3400" b="1" dirty="0">
                <a:solidFill>
                  <a:srgbClr val="15161A"/>
                </a:solidFill>
                <a:latin typeface="Arial" pitchFamily="34" charset="0"/>
                <a:ea typeface="Arial" pitchFamily="34" charset="-122"/>
                <a:cs typeface="Arial" pitchFamily="34" charset="-120"/>
              </a:rPr>
              <a:t>comparable groups</a:t>
            </a:r>
            <a:endParaRPr lang="en-US" sz="3400" dirty="0"/>
          </a:p>
          <a:p>
            <a:pPr indent="0" marL="0">
              <a:buNone/>
            </a:pPr>
            <a:r>
              <a:rPr lang="en-US" sz="3400" i="1" dirty="0">
                <a:solidFill>
                  <a:srgbClr val="2433B8"/>
                </a:solidFill>
                <a:latin typeface="Georgia" pitchFamily="34" charset="0"/>
                <a:ea typeface="Georgia" pitchFamily="34" charset="-122"/>
                <a:cs typeface="Georgia" pitchFamily="34" charset="-120"/>
              </a:rPr>
              <a:t>out of 68.</a:t>
            </a:r>
            <a:endParaRPr lang="en-US" sz="3400" dirty="0"/>
          </a:p>
        </p:txBody>
      </p:sp>
      <p:sp>
        <p:nvSpPr>
          <p:cNvPr id="17" name="Shape 14"/>
          <p:cNvSpPr/>
          <p:nvPr/>
        </p:nvSpPr>
        <p:spPr>
          <a:xfrm>
            <a:off x="566928" y="3886200"/>
            <a:ext cx="11057839" cy="18288"/>
          </a:xfrm>
          <a:prstGeom prst="rect">
            <a:avLst/>
          </a:prstGeom>
          <a:solidFill>
            <a:srgbClr val="15161A"/>
          </a:solidFill>
          <a:ln/>
        </p:spPr>
      </p:sp>
      <p:sp>
        <p:nvSpPr>
          <p:cNvPr id="18" name="Text 15"/>
          <p:cNvSpPr/>
          <p:nvPr/>
        </p:nvSpPr>
        <p:spPr>
          <a:xfrm>
            <a:off x="566928" y="4114800"/>
            <a:ext cx="10607040" cy="1097280"/>
          </a:xfrm>
          <a:prstGeom prst="rect">
            <a:avLst/>
          </a:prstGeom>
          <a:noFill/>
          <a:ln/>
        </p:spPr>
        <p:txBody>
          <a:bodyPr wrap="square" lIns="0" tIns="0" rIns="0" bIns="0" rtlCol="0" anchor="t"/>
          <a:lstStyle/>
          <a:p>
            <a:pPr indent="0" marL="0">
              <a:buNone/>
            </a:pPr>
            <a:r>
              <a:rPr lang="en-US" sz="1900" dirty="0">
                <a:solidFill>
                  <a:srgbClr val="15161A"/>
                </a:solidFill>
                <a:latin typeface="Georgia" pitchFamily="34" charset="0"/>
                <a:ea typeface="Georgia" pitchFamily="34" charset="-122"/>
                <a:cs typeface="Georgia" pitchFamily="34" charset="-120"/>
              </a:rPr>
              <a:t>Ten attributes held constant: series, type, role, part, pack, answer key, both digital rights, resources, edition. Only the level changes. 8 groups exist at a single level and are set aside.</a:t>
            </a:r>
            <a:endParaRPr lang="en-US" sz="1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3F4EF"/>
        </a:solidFill>
      </p:bgPr>
    </p:bg>
    <p:spTree>
      <p:nvGrpSpPr>
        <p:cNvPr id="1" name=""/>
        <p:cNvGrpSpPr/>
        <p:nvPr/>
      </p:nvGrpSpPr>
      <p:grpSpPr>
        <a:xfrm>
          <a:off x="0" y="0"/>
          <a:ext cx="0" cy="0"/>
          <a:chOff x="0" y="0"/>
          <a:chExt cx="0" cy="0"/>
        </a:xfrm>
      </p:grpSpPr>
      <p:sp>
        <p:nvSpPr>
          <p:cNvPr id="2" name="Shape 0"/>
          <p:cNvSpPr/>
          <p:nvPr/>
        </p:nvSpPr>
        <p:spPr>
          <a:xfrm>
            <a:off x="228600" y="228600"/>
            <a:ext cx="201168" cy="0"/>
          </a:xfrm>
          <a:prstGeom prst="line">
            <a:avLst/>
          </a:prstGeom>
          <a:noFill/>
          <a:ln w="9525">
            <a:solidFill>
              <a:srgbClr val="15161A"/>
            </a:solidFill>
            <a:prstDash val="solid"/>
          </a:ln>
        </p:spPr>
      </p:sp>
      <p:sp>
        <p:nvSpPr>
          <p:cNvPr id="3" name="Shape 1"/>
          <p:cNvSpPr/>
          <p:nvPr/>
        </p:nvSpPr>
        <p:spPr>
          <a:xfrm>
            <a:off x="228600" y="228600"/>
            <a:ext cx="0" cy="201168"/>
          </a:xfrm>
          <a:prstGeom prst="line">
            <a:avLst/>
          </a:prstGeom>
          <a:noFill/>
          <a:ln w="9525">
            <a:solidFill>
              <a:srgbClr val="15161A"/>
            </a:solidFill>
            <a:prstDash val="solid"/>
          </a:ln>
        </p:spPr>
      </p:sp>
      <p:sp>
        <p:nvSpPr>
          <p:cNvPr id="4" name="Shape 2"/>
          <p:cNvSpPr/>
          <p:nvPr/>
        </p:nvSpPr>
        <p:spPr>
          <a:xfrm>
            <a:off x="11761927" y="228600"/>
            <a:ext cx="201168" cy="0"/>
          </a:xfrm>
          <a:prstGeom prst="line">
            <a:avLst/>
          </a:prstGeom>
          <a:noFill/>
          <a:ln w="9525">
            <a:solidFill>
              <a:srgbClr val="15161A"/>
            </a:solidFill>
            <a:prstDash val="solid"/>
          </a:ln>
        </p:spPr>
      </p:sp>
      <p:sp>
        <p:nvSpPr>
          <p:cNvPr id="5" name="Shape 3"/>
          <p:cNvSpPr/>
          <p:nvPr/>
        </p:nvSpPr>
        <p:spPr>
          <a:xfrm>
            <a:off x="11963095" y="228600"/>
            <a:ext cx="0" cy="201168"/>
          </a:xfrm>
          <a:prstGeom prst="line">
            <a:avLst/>
          </a:prstGeom>
          <a:noFill/>
          <a:ln w="9525">
            <a:solidFill>
              <a:srgbClr val="15161A"/>
            </a:solidFill>
            <a:prstDash val="solid"/>
          </a:ln>
        </p:spPr>
      </p:sp>
      <p:sp>
        <p:nvSpPr>
          <p:cNvPr id="6" name="Shape 4"/>
          <p:cNvSpPr/>
          <p:nvPr/>
        </p:nvSpPr>
        <p:spPr>
          <a:xfrm>
            <a:off x="228600" y="6629400"/>
            <a:ext cx="201168" cy="0"/>
          </a:xfrm>
          <a:prstGeom prst="line">
            <a:avLst/>
          </a:prstGeom>
          <a:noFill/>
          <a:ln w="9525">
            <a:solidFill>
              <a:srgbClr val="15161A"/>
            </a:solidFill>
            <a:prstDash val="solid"/>
          </a:ln>
        </p:spPr>
      </p:sp>
      <p:sp>
        <p:nvSpPr>
          <p:cNvPr id="7" name="Shape 5"/>
          <p:cNvSpPr/>
          <p:nvPr/>
        </p:nvSpPr>
        <p:spPr>
          <a:xfrm>
            <a:off x="228600" y="6428232"/>
            <a:ext cx="0" cy="201168"/>
          </a:xfrm>
          <a:prstGeom prst="line">
            <a:avLst/>
          </a:prstGeom>
          <a:noFill/>
          <a:ln w="9525">
            <a:solidFill>
              <a:srgbClr val="15161A"/>
            </a:solidFill>
            <a:prstDash val="solid"/>
          </a:ln>
        </p:spPr>
      </p:sp>
      <p:sp>
        <p:nvSpPr>
          <p:cNvPr id="8" name="Shape 6"/>
          <p:cNvSpPr/>
          <p:nvPr/>
        </p:nvSpPr>
        <p:spPr>
          <a:xfrm>
            <a:off x="11761927" y="6629400"/>
            <a:ext cx="201168" cy="0"/>
          </a:xfrm>
          <a:prstGeom prst="line">
            <a:avLst/>
          </a:prstGeom>
          <a:noFill/>
          <a:ln w="9525">
            <a:solidFill>
              <a:srgbClr val="15161A"/>
            </a:solidFill>
            <a:prstDash val="solid"/>
          </a:ln>
        </p:spPr>
      </p:sp>
      <p:sp>
        <p:nvSpPr>
          <p:cNvPr id="9" name="Shape 7"/>
          <p:cNvSpPr/>
          <p:nvPr/>
        </p:nvSpPr>
        <p:spPr>
          <a:xfrm>
            <a:off x="11963095" y="6428232"/>
            <a:ext cx="0" cy="201168"/>
          </a:xfrm>
          <a:prstGeom prst="line">
            <a:avLst/>
          </a:prstGeom>
          <a:noFill/>
          <a:ln w="9525">
            <a:solidFill>
              <a:srgbClr val="15161A"/>
            </a:solidFill>
            <a:prstDash val="solid"/>
          </a:ln>
        </p:spPr>
      </p:sp>
      <p:sp>
        <p:nvSpPr>
          <p:cNvPr id="10" name="Text 8"/>
          <p:cNvSpPr/>
          <p:nvPr/>
        </p:nvSpPr>
        <p:spPr>
          <a:xfrm>
            <a:off x="566928" y="384048"/>
            <a:ext cx="3657600" cy="274320"/>
          </a:xfrm>
          <a:prstGeom prst="rect">
            <a:avLst/>
          </a:prstGeom>
          <a:noFill/>
          <a:ln/>
        </p:spPr>
        <p:txBody>
          <a:bodyPr wrap="square" lIns="0" tIns="0" rIns="0" bIns="0" rtlCol="0" anchor="ctr"/>
          <a:lstStyle/>
          <a:p>
            <a:pPr indent="0" marL="0">
              <a:buNone/>
            </a:pPr>
            <a:r>
              <a:rPr lang="en-US" sz="1300" b="1" spc="100" kern="0" dirty="0">
                <a:solidFill>
                  <a:srgbClr val="15161A"/>
                </a:solidFill>
                <a:latin typeface="Arial" pitchFamily="34" charset="0"/>
                <a:ea typeface="Arial" pitchFamily="34" charset="-122"/>
                <a:cs typeface="Arial" pitchFamily="34" charset="-120"/>
              </a:rPr>
              <a:t>Pricing</a:t>
            </a:r>
            <a:pPr indent="0" marL="0">
              <a:buNone/>
            </a:pPr>
            <a:r>
              <a:rPr lang="en-US" sz="1300" spc="100" kern="0" dirty="0">
                <a:solidFill>
                  <a:srgbClr val="C2105F"/>
                </a:solidFill>
                <a:latin typeface="Arial" pitchFamily="34" charset="0"/>
                <a:ea typeface="Arial" pitchFamily="34" charset="-122"/>
                <a:cs typeface="Arial" pitchFamily="34" charset="-120"/>
              </a:rPr>
              <a:t> / </a:t>
            </a:r>
            <a:pPr indent="0" marL="0">
              <a:buNone/>
            </a:pPr>
            <a:r>
              <a:rPr lang="en-US" sz="1300" b="1" spc="100" kern="0" dirty="0">
                <a:solidFill>
                  <a:srgbClr val="15161A"/>
                </a:solidFill>
                <a:latin typeface="Arial" pitchFamily="34" charset="0"/>
                <a:ea typeface="Arial" pitchFamily="34" charset="-122"/>
                <a:cs typeface="Arial" pitchFamily="34" charset="-120"/>
              </a:rPr>
              <a:t>Demo</a:t>
            </a:r>
            <a:endParaRPr lang="en-US" sz="1300" dirty="0"/>
          </a:p>
        </p:txBody>
      </p:sp>
      <p:sp>
        <p:nvSpPr>
          <p:cNvPr id="11" name="Text 9"/>
          <p:cNvSpPr/>
          <p:nvPr/>
        </p:nvSpPr>
        <p:spPr>
          <a:xfrm>
            <a:off x="7052767" y="411480"/>
            <a:ext cx="4572000" cy="274320"/>
          </a:xfrm>
          <a:prstGeom prst="rect">
            <a:avLst/>
          </a:prstGeom>
          <a:noFill/>
          <a:ln/>
        </p:spPr>
        <p:txBody>
          <a:bodyPr wrap="square" lIns="0" tIns="0" rIns="0" bIns="0" rtlCol="0" anchor="t"/>
          <a:lstStyle/>
          <a:p>
            <a:pPr algn="r" indent="0" marL="0">
              <a:buNone/>
            </a:pPr>
            <a:r>
              <a:rPr lang="en-US" sz="1100" b="1" spc="150" kern="0" dirty="0">
                <a:solidFill>
                  <a:srgbClr val="C2105F"/>
                </a:solidFill>
                <a:latin typeface="Consolas" pitchFamily="34" charset="0"/>
                <a:ea typeface="Consolas" pitchFamily="34" charset="-122"/>
                <a:cs typeface="Consolas" pitchFamily="34" charset="-120"/>
              </a:rPr>
              <a:t>FINDING</a:t>
            </a:r>
            <a:endParaRPr lang="en-US" sz="1100" dirty="0"/>
          </a:p>
        </p:txBody>
      </p:sp>
      <p:sp>
        <p:nvSpPr>
          <p:cNvPr id="12" name="Text 10"/>
          <p:cNvSpPr/>
          <p:nvPr/>
        </p:nvSpPr>
        <p:spPr>
          <a:xfrm>
            <a:off x="566928" y="6355080"/>
            <a:ext cx="1828800" cy="228600"/>
          </a:xfrm>
          <a:prstGeom prst="rect">
            <a:avLst/>
          </a:prstGeom>
          <a:noFill/>
          <a:ln/>
        </p:spPr>
        <p:txBody>
          <a:bodyPr wrap="square" lIns="0" tIns="0" rIns="0" bIns="0" rtlCol="0" anchor="t"/>
          <a:lstStyle/>
          <a:p>
            <a:pPr indent="0" marL="0">
              <a:buNone/>
            </a:pPr>
            <a:r>
              <a:rPr lang="en-US" sz="1000" dirty="0">
                <a:solidFill>
                  <a:srgbClr val="4C4E57"/>
                </a:solidFill>
                <a:latin typeface="Consolas" pitchFamily="34" charset="0"/>
                <a:ea typeface="Consolas" pitchFamily="34" charset="-122"/>
                <a:cs typeface="Consolas" pitchFamily="34" charset="-120"/>
              </a:rPr>
              <a:t>11 / 17</a:t>
            </a:r>
            <a:endParaRPr lang="en-US" sz="1000" dirty="0"/>
          </a:p>
        </p:txBody>
      </p:sp>
      <p:sp>
        <p:nvSpPr>
          <p:cNvPr id="13" name="Text 11"/>
          <p:cNvSpPr/>
          <p:nvPr/>
        </p:nvSpPr>
        <p:spPr>
          <a:xfrm>
            <a:off x="6138367" y="6355080"/>
            <a:ext cx="5486400" cy="228600"/>
          </a:xfrm>
          <a:prstGeom prst="rect">
            <a:avLst/>
          </a:prstGeom>
          <a:noFill/>
          <a:ln/>
        </p:spPr>
        <p:txBody>
          <a:bodyPr wrap="square" lIns="0" tIns="0" rIns="0" bIns="0" rtlCol="0" anchor="t"/>
          <a:lstStyle/>
          <a:p>
            <a:pPr algn="r" indent="0" marL="0">
              <a:buNone/>
            </a:pPr>
            <a:r>
              <a:rPr lang="en-US" sz="1000" dirty="0">
                <a:solidFill>
                  <a:srgbClr val="4C4E57"/>
                </a:solidFill>
                <a:latin typeface="Consolas" pitchFamily="34" charset="0"/>
                <a:ea typeface="Consolas" pitchFamily="34" charset="-122"/>
                <a:cs typeface="Consolas" pitchFamily="34" charset="-120"/>
              </a:rPr>
              <a:t>FICTIONAL DATA · INDEPENDENT CASE STUDY</a:t>
            </a:r>
            <a:endParaRPr lang="en-US" sz="1000" dirty="0"/>
          </a:p>
        </p:txBody>
      </p:sp>
      <p:sp>
        <p:nvSpPr>
          <p:cNvPr id="15" name="Shape 12"/>
          <p:cNvSpPr/>
          <p:nvPr/>
        </p:nvSpPr>
        <p:spPr>
          <a:xfrm>
            <a:off x="566928" y="1143000"/>
            <a:ext cx="310896" cy="310896"/>
          </a:xfrm>
          <a:prstGeom prst="rect">
            <a:avLst/>
          </a:prstGeom>
          <a:solidFill>
            <a:srgbClr val="2433B8"/>
          </a:solidFill>
          <a:ln w="19050">
            <a:solidFill>
              <a:srgbClr val="2433B8"/>
            </a:solidFill>
            <a:prstDash val="solid"/>
          </a:ln>
        </p:spPr>
      </p:sp>
      <p:sp>
        <p:nvSpPr>
          <p:cNvPr id="16" name="Shape 13"/>
          <p:cNvSpPr/>
          <p:nvPr/>
        </p:nvSpPr>
        <p:spPr>
          <a:xfrm>
            <a:off x="950976" y="1143000"/>
            <a:ext cx="310896" cy="310896"/>
          </a:xfrm>
          <a:prstGeom prst="rect">
            <a:avLst/>
          </a:prstGeom>
          <a:solidFill>
            <a:srgbClr val="2433B8"/>
          </a:solidFill>
          <a:ln w="19050">
            <a:solidFill>
              <a:srgbClr val="2433B8"/>
            </a:solidFill>
            <a:prstDash val="solid"/>
          </a:ln>
        </p:spPr>
      </p:sp>
      <p:sp>
        <p:nvSpPr>
          <p:cNvPr id="17" name="Shape 14"/>
          <p:cNvSpPr/>
          <p:nvPr/>
        </p:nvSpPr>
        <p:spPr>
          <a:xfrm>
            <a:off x="1335024" y="1143000"/>
            <a:ext cx="310896" cy="310896"/>
          </a:xfrm>
          <a:prstGeom prst="rect">
            <a:avLst/>
          </a:prstGeom>
          <a:solidFill>
            <a:srgbClr val="2433B8"/>
          </a:solidFill>
          <a:ln w="19050">
            <a:solidFill>
              <a:srgbClr val="2433B8"/>
            </a:solidFill>
            <a:prstDash val="solid"/>
          </a:ln>
        </p:spPr>
      </p:sp>
      <p:sp>
        <p:nvSpPr>
          <p:cNvPr id="18" name="Shape 15"/>
          <p:cNvSpPr/>
          <p:nvPr/>
        </p:nvSpPr>
        <p:spPr>
          <a:xfrm>
            <a:off x="1719072" y="1143000"/>
            <a:ext cx="310896" cy="310896"/>
          </a:xfrm>
          <a:prstGeom prst="rect">
            <a:avLst/>
          </a:prstGeom>
          <a:solidFill>
            <a:srgbClr val="2433B8"/>
          </a:solidFill>
          <a:ln w="19050">
            <a:solidFill>
              <a:srgbClr val="2433B8"/>
            </a:solidFill>
            <a:prstDash val="solid"/>
          </a:ln>
        </p:spPr>
      </p:sp>
      <p:sp>
        <p:nvSpPr>
          <p:cNvPr id="19" name="Shape 16"/>
          <p:cNvSpPr/>
          <p:nvPr/>
        </p:nvSpPr>
        <p:spPr>
          <a:xfrm>
            <a:off x="2103120" y="1143000"/>
            <a:ext cx="310896" cy="310896"/>
          </a:xfrm>
          <a:prstGeom prst="rect">
            <a:avLst/>
          </a:prstGeom>
          <a:solidFill>
            <a:srgbClr val="2433B8"/>
          </a:solidFill>
          <a:ln w="19050">
            <a:solidFill>
              <a:srgbClr val="2433B8"/>
            </a:solidFill>
            <a:prstDash val="solid"/>
          </a:ln>
        </p:spPr>
      </p:sp>
      <p:sp>
        <p:nvSpPr>
          <p:cNvPr id="20" name="Shape 17"/>
          <p:cNvSpPr/>
          <p:nvPr/>
        </p:nvSpPr>
        <p:spPr>
          <a:xfrm>
            <a:off x="2487168" y="1143000"/>
            <a:ext cx="310896" cy="310896"/>
          </a:xfrm>
          <a:prstGeom prst="rect">
            <a:avLst/>
          </a:prstGeom>
          <a:solidFill>
            <a:srgbClr val="2433B8"/>
          </a:solidFill>
          <a:ln w="19050">
            <a:solidFill>
              <a:srgbClr val="2433B8"/>
            </a:solidFill>
            <a:prstDash val="solid"/>
          </a:ln>
        </p:spPr>
      </p:sp>
      <p:sp>
        <p:nvSpPr>
          <p:cNvPr id="21" name="Shape 18"/>
          <p:cNvSpPr/>
          <p:nvPr/>
        </p:nvSpPr>
        <p:spPr>
          <a:xfrm>
            <a:off x="2871216" y="1143000"/>
            <a:ext cx="310896" cy="310896"/>
          </a:xfrm>
          <a:prstGeom prst="rect">
            <a:avLst/>
          </a:prstGeom>
          <a:solidFill>
            <a:srgbClr val="2433B8"/>
          </a:solidFill>
          <a:ln w="19050">
            <a:solidFill>
              <a:srgbClr val="2433B8"/>
            </a:solidFill>
            <a:prstDash val="solid"/>
          </a:ln>
        </p:spPr>
      </p:sp>
      <p:sp>
        <p:nvSpPr>
          <p:cNvPr id="22" name="Shape 19"/>
          <p:cNvSpPr/>
          <p:nvPr/>
        </p:nvSpPr>
        <p:spPr>
          <a:xfrm>
            <a:off x="3255264" y="1143000"/>
            <a:ext cx="310896" cy="310896"/>
          </a:xfrm>
          <a:prstGeom prst="rect">
            <a:avLst/>
          </a:prstGeom>
          <a:solidFill>
            <a:srgbClr val="2433B8"/>
          </a:solidFill>
          <a:ln w="19050">
            <a:solidFill>
              <a:srgbClr val="2433B8"/>
            </a:solidFill>
            <a:prstDash val="solid"/>
          </a:ln>
        </p:spPr>
      </p:sp>
      <p:sp>
        <p:nvSpPr>
          <p:cNvPr id="23" name="Shape 20"/>
          <p:cNvSpPr/>
          <p:nvPr/>
        </p:nvSpPr>
        <p:spPr>
          <a:xfrm>
            <a:off x="3639312" y="1143000"/>
            <a:ext cx="310896" cy="310896"/>
          </a:xfrm>
          <a:prstGeom prst="rect">
            <a:avLst/>
          </a:prstGeom>
          <a:solidFill>
            <a:srgbClr val="2433B8"/>
          </a:solidFill>
          <a:ln w="19050">
            <a:solidFill>
              <a:srgbClr val="2433B8"/>
            </a:solidFill>
            <a:prstDash val="solid"/>
          </a:ln>
        </p:spPr>
      </p:sp>
      <p:sp>
        <p:nvSpPr>
          <p:cNvPr id="24" name="Shape 21"/>
          <p:cNvSpPr/>
          <p:nvPr/>
        </p:nvSpPr>
        <p:spPr>
          <a:xfrm>
            <a:off x="4023360" y="1143000"/>
            <a:ext cx="310896" cy="310896"/>
          </a:xfrm>
          <a:prstGeom prst="rect">
            <a:avLst/>
          </a:prstGeom>
          <a:solidFill>
            <a:srgbClr val="2433B8"/>
          </a:solidFill>
          <a:ln w="19050">
            <a:solidFill>
              <a:srgbClr val="2433B8"/>
            </a:solidFill>
            <a:prstDash val="solid"/>
          </a:ln>
        </p:spPr>
      </p:sp>
      <p:sp>
        <p:nvSpPr>
          <p:cNvPr id="25" name="Shape 22"/>
          <p:cNvSpPr/>
          <p:nvPr/>
        </p:nvSpPr>
        <p:spPr>
          <a:xfrm>
            <a:off x="4407408" y="1143000"/>
            <a:ext cx="310896" cy="310896"/>
          </a:xfrm>
          <a:prstGeom prst="rect">
            <a:avLst/>
          </a:prstGeom>
          <a:solidFill>
            <a:srgbClr val="2433B8"/>
          </a:solidFill>
          <a:ln w="19050">
            <a:solidFill>
              <a:srgbClr val="2433B8"/>
            </a:solidFill>
            <a:prstDash val="solid"/>
          </a:ln>
        </p:spPr>
      </p:sp>
      <p:sp>
        <p:nvSpPr>
          <p:cNvPr id="26" name="Shape 23"/>
          <p:cNvSpPr/>
          <p:nvPr/>
        </p:nvSpPr>
        <p:spPr>
          <a:xfrm>
            <a:off x="4791456" y="1143000"/>
            <a:ext cx="310896" cy="310896"/>
          </a:xfrm>
          <a:prstGeom prst="rect">
            <a:avLst/>
          </a:prstGeom>
          <a:solidFill>
            <a:srgbClr val="2433B8"/>
          </a:solidFill>
          <a:ln w="19050">
            <a:solidFill>
              <a:srgbClr val="2433B8"/>
            </a:solidFill>
            <a:prstDash val="solid"/>
          </a:ln>
        </p:spPr>
      </p:sp>
      <p:sp>
        <p:nvSpPr>
          <p:cNvPr id="27" name="Shape 24"/>
          <p:cNvSpPr/>
          <p:nvPr/>
        </p:nvSpPr>
        <p:spPr>
          <a:xfrm>
            <a:off x="566928" y="1527048"/>
            <a:ext cx="310896" cy="310896"/>
          </a:xfrm>
          <a:prstGeom prst="rect">
            <a:avLst/>
          </a:prstGeom>
          <a:solidFill>
            <a:srgbClr val="2433B8"/>
          </a:solidFill>
          <a:ln w="19050">
            <a:solidFill>
              <a:srgbClr val="2433B8"/>
            </a:solidFill>
            <a:prstDash val="solid"/>
          </a:ln>
        </p:spPr>
      </p:sp>
      <p:sp>
        <p:nvSpPr>
          <p:cNvPr id="28" name="Shape 25"/>
          <p:cNvSpPr/>
          <p:nvPr/>
        </p:nvSpPr>
        <p:spPr>
          <a:xfrm>
            <a:off x="950976" y="1527048"/>
            <a:ext cx="310896" cy="310896"/>
          </a:xfrm>
          <a:prstGeom prst="rect">
            <a:avLst/>
          </a:prstGeom>
          <a:solidFill>
            <a:srgbClr val="2433B8"/>
          </a:solidFill>
          <a:ln w="19050">
            <a:solidFill>
              <a:srgbClr val="2433B8"/>
            </a:solidFill>
            <a:prstDash val="solid"/>
          </a:ln>
        </p:spPr>
      </p:sp>
      <p:sp>
        <p:nvSpPr>
          <p:cNvPr id="29" name="Shape 26"/>
          <p:cNvSpPr/>
          <p:nvPr/>
        </p:nvSpPr>
        <p:spPr>
          <a:xfrm>
            <a:off x="1335024" y="1527048"/>
            <a:ext cx="310896" cy="310896"/>
          </a:xfrm>
          <a:prstGeom prst="rect">
            <a:avLst/>
          </a:prstGeom>
          <a:solidFill>
            <a:srgbClr val="2433B8"/>
          </a:solidFill>
          <a:ln w="19050">
            <a:solidFill>
              <a:srgbClr val="2433B8"/>
            </a:solidFill>
            <a:prstDash val="solid"/>
          </a:ln>
        </p:spPr>
      </p:sp>
      <p:sp>
        <p:nvSpPr>
          <p:cNvPr id="30" name="Shape 27"/>
          <p:cNvSpPr/>
          <p:nvPr/>
        </p:nvSpPr>
        <p:spPr>
          <a:xfrm>
            <a:off x="1719072" y="1527048"/>
            <a:ext cx="310896" cy="310896"/>
          </a:xfrm>
          <a:prstGeom prst="rect">
            <a:avLst/>
          </a:prstGeom>
          <a:solidFill>
            <a:srgbClr val="2433B8"/>
          </a:solidFill>
          <a:ln w="19050">
            <a:solidFill>
              <a:srgbClr val="2433B8"/>
            </a:solidFill>
            <a:prstDash val="solid"/>
          </a:ln>
        </p:spPr>
      </p:sp>
      <p:sp>
        <p:nvSpPr>
          <p:cNvPr id="31" name="Shape 28"/>
          <p:cNvSpPr/>
          <p:nvPr/>
        </p:nvSpPr>
        <p:spPr>
          <a:xfrm>
            <a:off x="2103120" y="1527048"/>
            <a:ext cx="310896" cy="310896"/>
          </a:xfrm>
          <a:prstGeom prst="rect">
            <a:avLst/>
          </a:prstGeom>
          <a:solidFill>
            <a:srgbClr val="2433B8"/>
          </a:solidFill>
          <a:ln w="19050">
            <a:solidFill>
              <a:srgbClr val="2433B8"/>
            </a:solidFill>
            <a:prstDash val="solid"/>
          </a:ln>
        </p:spPr>
      </p:sp>
      <p:sp>
        <p:nvSpPr>
          <p:cNvPr id="32" name="Shape 29"/>
          <p:cNvSpPr/>
          <p:nvPr/>
        </p:nvSpPr>
        <p:spPr>
          <a:xfrm>
            <a:off x="2487168" y="1527048"/>
            <a:ext cx="310896" cy="310896"/>
          </a:xfrm>
          <a:prstGeom prst="rect">
            <a:avLst/>
          </a:prstGeom>
          <a:solidFill>
            <a:srgbClr val="2433B8"/>
          </a:solidFill>
          <a:ln w="19050">
            <a:solidFill>
              <a:srgbClr val="2433B8"/>
            </a:solidFill>
            <a:prstDash val="solid"/>
          </a:ln>
        </p:spPr>
      </p:sp>
      <p:sp>
        <p:nvSpPr>
          <p:cNvPr id="33" name="Shape 30"/>
          <p:cNvSpPr/>
          <p:nvPr/>
        </p:nvSpPr>
        <p:spPr>
          <a:xfrm>
            <a:off x="2871216" y="1527048"/>
            <a:ext cx="310896" cy="310896"/>
          </a:xfrm>
          <a:prstGeom prst="rect">
            <a:avLst/>
          </a:prstGeom>
          <a:solidFill>
            <a:srgbClr val="2433B8"/>
          </a:solidFill>
          <a:ln w="19050">
            <a:solidFill>
              <a:srgbClr val="2433B8"/>
            </a:solidFill>
            <a:prstDash val="solid"/>
          </a:ln>
        </p:spPr>
      </p:sp>
      <p:sp>
        <p:nvSpPr>
          <p:cNvPr id="34" name="Shape 31"/>
          <p:cNvSpPr/>
          <p:nvPr/>
        </p:nvSpPr>
        <p:spPr>
          <a:xfrm>
            <a:off x="3255264" y="1527048"/>
            <a:ext cx="310896" cy="310896"/>
          </a:xfrm>
          <a:prstGeom prst="rect">
            <a:avLst/>
          </a:prstGeom>
          <a:solidFill>
            <a:srgbClr val="2433B8"/>
          </a:solidFill>
          <a:ln w="19050">
            <a:solidFill>
              <a:srgbClr val="2433B8"/>
            </a:solidFill>
            <a:prstDash val="solid"/>
          </a:ln>
        </p:spPr>
      </p:sp>
      <p:sp>
        <p:nvSpPr>
          <p:cNvPr id="35" name="Shape 32"/>
          <p:cNvSpPr/>
          <p:nvPr/>
        </p:nvSpPr>
        <p:spPr>
          <a:xfrm>
            <a:off x="3639312" y="1527048"/>
            <a:ext cx="310896" cy="310896"/>
          </a:xfrm>
          <a:prstGeom prst="rect">
            <a:avLst/>
          </a:prstGeom>
          <a:solidFill>
            <a:srgbClr val="2433B8"/>
          </a:solidFill>
          <a:ln w="19050">
            <a:solidFill>
              <a:srgbClr val="2433B8"/>
            </a:solidFill>
            <a:prstDash val="solid"/>
          </a:ln>
        </p:spPr>
      </p:sp>
      <p:sp>
        <p:nvSpPr>
          <p:cNvPr id="36" name="Shape 33"/>
          <p:cNvSpPr/>
          <p:nvPr/>
        </p:nvSpPr>
        <p:spPr>
          <a:xfrm>
            <a:off x="4023360" y="1527048"/>
            <a:ext cx="310896" cy="310896"/>
          </a:xfrm>
          <a:prstGeom prst="rect">
            <a:avLst/>
          </a:prstGeom>
          <a:solidFill>
            <a:srgbClr val="2433B8"/>
          </a:solidFill>
          <a:ln w="19050">
            <a:solidFill>
              <a:srgbClr val="2433B8"/>
            </a:solidFill>
            <a:prstDash val="solid"/>
          </a:ln>
        </p:spPr>
      </p:sp>
      <p:sp>
        <p:nvSpPr>
          <p:cNvPr id="37" name="Shape 34"/>
          <p:cNvSpPr/>
          <p:nvPr/>
        </p:nvSpPr>
        <p:spPr>
          <a:xfrm>
            <a:off x="4407408" y="1527048"/>
            <a:ext cx="310896" cy="310896"/>
          </a:xfrm>
          <a:prstGeom prst="rect">
            <a:avLst/>
          </a:prstGeom>
          <a:solidFill>
            <a:srgbClr val="2433B8"/>
          </a:solidFill>
          <a:ln w="19050">
            <a:solidFill>
              <a:srgbClr val="2433B8"/>
            </a:solidFill>
            <a:prstDash val="solid"/>
          </a:ln>
        </p:spPr>
      </p:sp>
      <p:sp>
        <p:nvSpPr>
          <p:cNvPr id="38" name="Shape 35"/>
          <p:cNvSpPr/>
          <p:nvPr/>
        </p:nvSpPr>
        <p:spPr>
          <a:xfrm>
            <a:off x="4791456" y="1527048"/>
            <a:ext cx="310896" cy="310896"/>
          </a:xfrm>
          <a:prstGeom prst="rect">
            <a:avLst/>
          </a:prstGeom>
          <a:solidFill>
            <a:srgbClr val="2433B8"/>
          </a:solidFill>
          <a:ln w="19050">
            <a:solidFill>
              <a:srgbClr val="2433B8"/>
            </a:solidFill>
            <a:prstDash val="solid"/>
          </a:ln>
        </p:spPr>
      </p:sp>
      <p:sp>
        <p:nvSpPr>
          <p:cNvPr id="39" name="Shape 36"/>
          <p:cNvSpPr/>
          <p:nvPr/>
        </p:nvSpPr>
        <p:spPr>
          <a:xfrm>
            <a:off x="566928" y="1911096"/>
            <a:ext cx="310896" cy="310896"/>
          </a:xfrm>
          <a:prstGeom prst="rect">
            <a:avLst/>
          </a:prstGeom>
          <a:solidFill>
            <a:srgbClr val="2433B8"/>
          </a:solidFill>
          <a:ln w="19050">
            <a:solidFill>
              <a:srgbClr val="2433B8"/>
            </a:solidFill>
            <a:prstDash val="solid"/>
          </a:ln>
        </p:spPr>
      </p:sp>
      <p:sp>
        <p:nvSpPr>
          <p:cNvPr id="40" name="Shape 37"/>
          <p:cNvSpPr/>
          <p:nvPr/>
        </p:nvSpPr>
        <p:spPr>
          <a:xfrm>
            <a:off x="950976" y="1911096"/>
            <a:ext cx="310896" cy="310896"/>
          </a:xfrm>
          <a:prstGeom prst="rect">
            <a:avLst/>
          </a:prstGeom>
          <a:solidFill>
            <a:srgbClr val="2433B8"/>
          </a:solidFill>
          <a:ln w="19050">
            <a:solidFill>
              <a:srgbClr val="2433B8"/>
            </a:solidFill>
            <a:prstDash val="solid"/>
          </a:ln>
        </p:spPr>
      </p:sp>
      <p:sp>
        <p:nvSpPr>
          <p:cNvPr id="41" name="Shape 38"/>
          <p:cNvSpPr/>
          <p:nvPr/>
        </p:nvSpPr>
        <p:spPr>
          <a:xfrm>
            <a:off x="1335024" y="1911096"/>
            <a:ext cx="310896" cy="310896"/>
          </a:xfrm>
          <a:prstGeom prst="rect">
            <a:avLst/>
          </a:prstGeom>
          <a:solidFill>
            <a:srgbClr val="2433B8"/>
          </a:solidFill>
          <a:ln w="19050">
            <a:solidFill>
              <a:srgbClr val="2433B8"/>
            </a:solidFill>
            <a:prstDash val="solid"/>
          </a:ln>
        </p:spPr>
      </p:sp>
      <p:sp>
        <p:nvSpPr>
          <p:cNvPr id="42" name="Shape 39"/>
          <p:cNvSpPr/>
          <p:nvPr/>
        </p:nvSpPr>
        <p:spPr>
          <a:xfrm>
            <a:off x="1719072" y="1911096"/>
            <a:ext cx="310896" cy="310896"/>
          </a:xfrm>
          <a:prstGeom prst="rect">
            <a:avLst/>
          </a:prstGeom>
          <a:solidFill>
            <a:srgbClr val="2433B8"/>
          </a:solidFill>
          <a:ln w="19050">
            <a:solidFill>
              <a:srgbClr val="2433B8"/>
            </a:solidFill>
            <a:prstDash val="solid"/>
          </a:ln>
        </p:spPr>
      </p:sp>
      <p:sp>
        <p:nvSpPr>
          <p:cNvPr id="43" name="Shape 40"/>
          <p:cNvSpPr/>
          <p:nvPr/>
        </p:nvSpPr>
        <p:spPr>
          <a:xfrm>
            <a:off x="2103120" y="1911096"/>
            <a:ext cx="310896" cy="310896"/>
          </a:xfrm>
          <a:prstGeom prst="rect">
            <a:avLst/>
          </a:prstGeom>
          <a:solidFill>
            <a:srgbClr val="2433B8"/>
          </a:solidFill>
          <a:ln w="19050">
            <a:solidFill>
              <a:srgbClr val="2433B8"/>
            </a:solidFill>
            <a:prstDash val="solid"/>
          </a:ln>
        </p:spPr>
      </p:sp>
      <p:sp>
        <p:nvSpPr>
          <p:cNvPr id="44" name="Shape 41"/>
          <p:cNvSpPr/>
          <p:nvPr/>
        </p:nvSpPr>
        <p:spPr>
          <a:xfrm>
            <a:off x="2487168" y="1911096"/>
            <a:ext cx="310896" cy="310896"/>
          </a:xfrm>
          <a:prstGeom prst="rect">
            <a:avLst/>
          </a:prstGeom>
          <a:solidFill>
            <a:srgbClr val="2433B8"/>
          </a:solidFill>
          <a:ln w="19050">
            <a:solidFill>
              <a:srgbClr val="2433B8"/>
            </a:solidFill>
            <a:prstDash val="solid"/>
          </a:ln>
        </p:spPr>
      </p:sp>
      <p:sp>
        <p:nvSpPr>
          <p:cNvPr id="45" name="Shape 42"/>
          <p:cNvSpPr/>
          <p:nvPr/>
        </p:nvSpPr>
        <p:spPr>
          <a:xfrm>
            <a:off x="2871216" y="1911096"/>
            <a:ext cx="310896" cy="310896"/>
          </a:xfrm>
          <a:prstGeom prst="rect">
            <a:avLst/>
          </a:prstGeom>
          <a:solidFill>
            <a:srgbClr val="2433B8"/>
          </a:solidFill>
          <a:ln w="19050">
            <a:solidFill>
              <a:srgbClr val="2433B8"/>
            </a:solidFill>
            <a:prstDash val="solid"/>
          </a:ln>
        </p:spPr>
      </p:sp>
      <p:sp>
        <p:nvSpPr>
          <p:cNvPr id="46" name="Shape 43"/>
          <p:cNvSpPr/>
          <p:nvPr/>
        </p:nvSpPr>
        <p:spPr>
          <a:xfrm>
            <a:off x="3255264" y="1911096"/>
            <a:ext cx="310896" cy="310896"/>
          </a:xfrm>
          <a:prstGeom prst="rect">
            <a:avLst/>
          </a:prstGeom>
          <a:solidFill>
            <a:srgbClr val="2433B8"/>
          </a:solidFill>
          <a:ln w="19050">
            <a:solidFill>
              <a:srgbClr val="2433B8"/>
            </a:solidFill>
            <a:prstDash val="solid"/>
          </a:ln>
        </p:spPr>
      </p:sp>
      <p:sp>
        <p:nvSpPr>
          <p:cNvPr id="47" name="Shape 44"/>
          <p:cNvSpPr/>
          <p:nvPr/>
        </p:nvSpPr>
        <p:spPr>
          <a:xfrm>
            <a:off x="3639312" y="1911096"/>
            <a:ext cx="310896" cy="310896"/>
          </a:xfrm>
          <a:prstGeom prst="rect">
            <a:avLst/>
          </a:prstGeom>
          <a:solidFill>
            <a:srgbClr val="2433B8"/>
          </a:solidFill>
          <a:ln w="19050">
            <a:solidFill>
              <a:srgbClr val="2433B8"/>
            </a:solidFill>
            <a:prstDash val="solid"/>
          </a:ln>
        </p:spPr>
      </p:sp>
      <p:sp>
        <p:nvSpPr>
          <p:cNvPr id="48" name="Shape 45"/>
          <p:cNvSpPr/>
          <p:nvPr/>
        </p:nvSpPr>
        <p:spPr>
          <a:xfrm>
            <a:off x="4023360" y="1911096"/>
            <a:ext cx="310896" cy="310896"/>
          </a:xfrm>
          <a:prstGeom prst="rect">
            <a:avLst/>
          </a:prstGeom>
          <a:solidFill>
            <a:srgbClr val="2433B8"/>
          </a:solidFill>
          <a:ln w="19050">
            <a:solidFill>
              <a:srgbClr val="2433B8"/>
            </a:solidFill>
            <a:prstDash val="solid"/>
          </a:ln>
        </p:spPr>
      </p:sp>
      <p:sp>
        <p:nvSpPr>
          <p:cNvPr id="49" name="Shape 46"/>
          <p:cNvSpPr/>
          <p:nvPr/>
        </p:nvSpPr>
        <p:spPr>
          <a:xfrm>
            <a:off x="4407408" y="1911096"/>
            <a:ext cx="310896" cy="310896"/>
          </a:xfrm>
          <a:prstGeom prst="rect">
            <a:avLst/>
          </a:prstGeom>
          <a:solidFill>
            <a:srgbClr val="2433B8"/>
          </a:solidFill>
          <a:ln w="19050">
            <a:solidFill>
              <a:srgbClr val="2433B8"/>
            </a:solidFill>
            <a:prstDash val="solid"/>
          </a:ln>
        </p:spPr>
      </p:sp>
      <p:sp>
        <p:nvSpPr>
          <p:cNvPr id="50" name="Shape 47"/>
          <p:cNvSpPr/>
          <p:nvPr/>
        </p:nvSpPr>
        <p:spPr>
          <a:xfrm>
            <a:off x="4791456" y="1911096"/>
            <a:ext cx="310896" cy="310896"/>
          </a:xfrm>
          <a:prstGeom prst="rect">
            <a:avLst/>
          </a:prstGeom>
          <a:solidFill>
            <a:srgbClr val="2433B8"/>
          </a:solidFill>
          <a:ln w="19050">
            <a:solidFill>
              <a:srgbClr val="2433B8"/>
            </a:solidFill>
            <a:prstDash val="solid"/>
          </a:ln>
        </p:spPr>
      </p:sp>
      <p:sp>
        <p:nvSpPr>
          <p:cNvPr id="51" name="Shape 48"/>
          <p:cNvSpPr/>
          <p:nvPr/>
        </p:nvSpPr>
        <p:spPr>
          <a:xfrm>
            <a:off x="566928" y="2295144"/>
            <a:ext cx="310896" cy="310896"/>
          </a:xfrm>
          <a:prstGeom prst="rect">
            <a:avLst/>
          </a:prstGeom>
          <a:solidFill>
            <a:srgbClr val="2433B8"/>
          </a:solidFill>
          <a:ln w="19050">
            <a:solidFill>
              <a:srgbClr val="2433B8"/>
            </a:solidFill>
            <a:prstDash val="solid"/>
          </a:ln>
        </p:spPr>
      </p:sp>
      <p:sp>
        <p:nvSpPr>
          <p:cNvPr id="52" name="Shape 49"/>
          <p:cNvSpPr/>
          <p:nvPr/>
        </p:nvSpPr>
        <p:spPr>
          <a:xfrm>
            <a:off x="950976" y="2295144"/>
            <a:ext cx="310896" cy="310896"/>
          </a:xfrm>
          <a:prstGeom prst="rect">
            <a:avLst/>
          </a:prstGeom>
          <a:solidFill>
            <a:srgbClr val="2433B8"/>
          </a:solidFill>
          <a:ln w="19050">
            <a:solidFill>
              <a:srgbClr val="2433B8"/>
            </a:solidFill>
            <a:prstDash val="solid"/>
          </a:ln>
        </p:spPr>
      </p:sp>
      <p:sp>
        <p:nvSpPr>
          <p:cNvPr id="53" name="Shape 50"/>
          <p:cNvSpPr/>
          <p:nvPr/>
        </p:nvSpPr>
        <p:spPr>
          <a:xfrm>
            <a:off x="1335024" y="2295144"/>
            <a:ext cx="310896" cy="310896"/>
          </a:xfrm>
          <a:prstGeom prst="rect">
            <a:avLst/>
          </a:prstGeom>
          <a:solidFill>
            <a:srgbClr val="2433B8"/>
          </a:solidFill>
          <a:ln w="19050">
            <a:solidFill>
              <a:srgbClr val="2433B8"/>
            </a:solidFill>
            <a:prstDash val="solid"/>
          </a:ln>
        </p:spPr>
      </p:sp>
      <p:sp>
        <p:nvSpPr>
          <p:cNvPr id="54" name="Shape 51"/>
          <p:cNvSpPr/>
          <p:nvPr/>
        </p:nvSpPr>
        <p:spPr>
          <a:xfrm>
            <a:off x="1719072" y="2295144"/>
            <a:ext cx="310896" cy="310896"/>
          </a:xfrm>
          <a:prstGeom prst="rect">
            <a:avLst/>
          </a:prstGeom>
          <a:solidFill>
            <a:srgbClr val="2433B8"/>
          </a:solidFill>
          <a:ln w="19050">
            <a:solidFill>
              <a:srgbClr val="2433B8"/>
            </a:solidFill>
            <a:prstDash val="solid"/>
          </a:ln>
        </p:spPr>
      </p:sp>
      <p:sp>
        <p:nvSpPr>
          <p:cNvPr id="55" name="Shape 52"/>
          <p:cNvSpPr/>
          <p:nvPr/>
        </p:nvSpPr>
        <p:spPr>
          <a:xfrm>
            <a:off x="2103120" y="2295144"/>
            <a:ext cx="310896" cy="310896"/>
          </a:xfrm>
          <a:prstGeom prst="rect">
            <a:avLst/>
          </a:prstGeom>
          <a:solidFill>
            <a:srgbClr val="2433B8"/>
          </a:solidFill>
          <a:ln w="19050">
            <a:solidFill>
              <a:srgbClr val="2433B8"/>
            </a:solidFill>
            <a:prstDash val="solid"/>
          </a:ln>
        </p:spPr>
      </p:sp>
      <p:sp>
        <p:nvSpPr>
          <p:cNvPr id="56" name="Shape 53"/>
          <p:cNvSpPr/>
          <p:nvPr/>
        </p:nvSpPr>
        <p:spPr>
          <a:xfrm>
            <a:off x="2487168" y="2295144"/>
            <a:ext cx="310896" cy="310896"/>
          </a:xfrm>
          <a:prstGeom prst="rect">
            <a:avLst/>
          </a:prstGeom>
          <a:solidFill>
            <a:srgbClr val="2433B8"/>
          </a:solidFill>
          <a:ln w="19050">
            <a:solidFill>
              <a:srgbClr val="2433B8"/>
            </a:solidFill>
            <a:prstDash val="solid"/>
          </a:ln>
        </p:spPr>
      </p:sp>
      <p:sp>
        <p:nvSpPr>
          <p:cNvPr id="57" name="Shape 54"/>
          <p:cNvSpPr/>
          <p:nvPr/>
        </p:nvSpPr>
        <p:spPr>
          <a:xfrm>
            <a:off x="2871216" y="2295144"/>
            <a:ext cx="310896" cy="310896"/>
          </a:xfrm>
          <a:prstGeom prst="rect">
            <a:avLst/>
          </a:prstGeom>
          <a:solidFill>
            <a:srgbClr val="2433B8"/>
          </a:solidFill>
          <a:ln w="19050">
            <a:solidFill>
              <a:srgbClr val="2433B8"/>
            </a:solidFill>
            <a:prstDash val="solid"/>
          </a:ln>
        </p:spPr>
      </p:sp>
      <p:sp>
        <p:nvSpPr>
          <p:cNvPr id="58" name="Shape 55"/>
          <p:cNvSpPr/>
          <p:nvPr/>
        </p:nvSpPr>
        <p:spPr>
          <a:xfrm>
            <a:off x="3255264" y="2295144"/>
            <a:ext cx="310896" cy="310896"/>
          </a:xfrm>
          <a:prstGeom prst="rect">
            <a:avLst/>
          </a:prstGeom>
          <a:solidFill>
            <a:srgbClr val="2433B8"/>
          </a:solidFill>
          <a:ln w="19050">
            <a:solidFill>
              <a:srgbClr val="2433B8"/>
            </a:solidFill>
            <a:prstDash val="solid"/>
          </a:ln>
        </p:spPr>
      </p:sp>
      <p:sp>
        <p:nvSpPr>
          <p:cNvPr id="59" name="Shape 56"/>
          <p:cNvSpPr/>
          <p:nvPr/>
        </p:nvSpPr>
        <p:spPr>
          <a:xfrm>
            <a:off x="3639312" y="2295144"/>
            <a:ext cx="310896" cy="310896"/>
          </a:xfrm>
          <a:prstGeom prst="rect">
            <a:avLst/>
          </a:prstGeom>
          <a:solidFill>
            <a:srgbClr val="2433B8"/>
          </a:solidFill>
          <a:ln w="19050">
            <a:solidFill>
              <a:srgbClr val="2433B8"/>
            </a:solidFill>
            <a:prstDash val="solid"/>
          </a:ln>
        </p:spPr>
      </p:sp>
      <p:sp>
        <p:nvSpPr>
          <p:cNvPr id="60" name="Shape 57"/>
          <p:cNvSpPr/>
          <p:nvPr/>
        </p:nvSpPr>
        <p:spPr>
          <a:xfrm>
            <a:off x="4023360" y="2295144"/>
            <a:ext cx="310896" cy="310896"/>
          </a:xfrm>
          <a:prstGeom prst="rect">
            <a:avLst/>
          </a:prstGeom>
          <a:solidFill>
            <a:srgbClr val="2433B8"/>
          </a:solidFill>
          <a:ln w="19050">
            <a:solidFill>
              <a:srgbClr val="2433B8"/>
            </a:solidFill>
            <a:prstDash val="solid"/>
          </a:ln>
        </p:spPr>
      </p:sp>
      <p:sp>
        <p:nvSpPr>
          <p:cNvPr id="61" name="Shape 58"/>
          <p:cNvSpPr/>
          <p:nvPr/>
        </p:nvSpPr>
        <p:spPr>
          <a:xfrm>
            <a:off x="4407408" y="2295144"/>
            <a:ext cx="310896" cy="310896"/>
          </a:xfrm>
          <a:prstGeom prst="rect">
            <a:avLst/>
          </a:prstGeom>
          <a:solidFill>
            <a:srgbClr val="2433B8"/>
          </a:solidFill>
          <a:ln w="19050">
            <a:solidFill>
              <a:srgbClr val="2433B8"/>
            </a:solidFill>
            <a:prstDash val="solid"/>
          </a:ln>
        </p:spPr>
      </p:sp>
      <p:sp>
        <p:nvSpPr>
          <p:cNvPr id="62" name="Shape 59"/>
          <p:cNvSpPr/>
          <p:nvPr/>
        </p:nvSpPr>
        <p:spPr>
          <a:xfrm>
            <a:off x="4791456" y="2295144"/>
            <a:ext cx="310896" cy="310896"/>
          </a:xfrm>
          <a:prstGeom prst="rect">
            <a:avLst/>
          </a:prstGeom>
          <a:solidFill>
            <a:srgbClr val="2433B8"/>
          </a:solidFill>
          <a:ln w="19050">
            <a:solidFill>
              <a:srgbClr val="2433B8"/>
            </a:solidFill>
            <a:prstDash val="solid"/>
          </a:ln>
        </p:spPr>
      </p:sp>
      <p:sp>
        <p:nvSpPr>
          <p:cNvPr id="63" name="Shape 60"/>
          <p:cNvSpPr/>
          <p:nvPr/>
        </p:nvSpPr>
        <p:spPr>
          <a:xfrm>
            <a:off x="566928" y="2679192"/>
            <a:ext cx="310896" cy="310896"/>
          </a:xfrm>
          <a:prstGeom prst="rect">
            <a:avLst/>
          </a:prstGeom>
          <a:solidFill>
            <a:srgbClr val="2433B8"/>
          </a:solidFill>
          <a:ln w="19050">
            <a:solidFill>
              <a:srgbClr val="2433B8"/>
            </a:solidFill>
            <a:prstDash val="solid"/>
          </a:ln>
        </p:spPr>
      </p:sp>
      <p:sp>
        <p:nvSpPr>
          <p:cNvPr id="64" name="Shape 61"/>
          <p:cNvSpPr/>
          <p:nvPr/>
        </p:nvSpPr>
        <p:spPr>
          <a:xfrm>
            <a:off x="950976" y="2679192"/>
            <a:ext cx="310896" cy="310896"/>
          </a:xfrm>
          <a:prstGeom prst="rect">
            <a:avLst/>
          </a:prstGeom>
          <a:solidFill>
            <a:srgbClr val="2433B8"/>
          </a:solidFill>
          <a:ln w="19050">
            <a:solidFill>
              <a:srgbClr val="2433B8"/>
            </a:solidFill>
            <a:prstDash val="solid"/>
          </a:ln>
        </p:spPr>
      </p:sp>
      <p:sp>
        <p:nvSpPr>
          <p:cNvPr id="65" name="Shape 62"/>
          <p:cNvSpPr/>
          <p:nvPr/>
        </p:nvSpPr>
        <p:spPr>
          <a:xfrm>
            <a:off x="1335024" y="2679192"/>
            <a:ext cx="310896" cy="310896"/>
          </a:xfrm>
          <a:prstGeom prst="rect">
            <a:avLst/>
          </a:prstGeom>
          <a:solidFill>
            <a:srgbClr val="2433B8"/>
          </a:solidFill>
          <a:ln w="19050">
            <a:solidFill>
              <a:srgbClr val="2433B8"/>
            </a:solidFill>
            <a:prstDash val="solid"/>
          </a:ln>
        </p:spPr>
      </p:sp>
      <p:sp>
        <p:nvSpPr>
          <p:cNvPr id="66" name="Shape 63"/>
          <p:cNvSpPr/>
          <p:nvPr/>
        </p:nvSpPr>
        <p:spPr>
          <a:xfrm>
            <a:off x="1719072" y="2679192"/>
            <a:ext cx="310896" cy="310896"/>
          </a:xfrm>
          <a:prstGeom prst="rect">
            <a:avLst/>
          </a:prstGeom>
          <a:solidFill>
            <a:srgbClr val="2433B8"/>
          </a:solidFill>
          <a:ln w="19050">
            <a:solidFill>
              <a:srgbClr val="2433B8"/>
            </a:solidFill>
            <a:prstDash val="solid"/>
          </a:ln>
        </p:spPr>
      </p:sp>
      <p:sp>
        <p:nvSpPr>
          <p:cNvPr id="67" name="Shape 64"/>
          <p:cNvSpPr/>
          <p:nvPr/>
        </p:nvSpPr>
        <p:spPr>
          <a:xfrm>
            <a:off x="2103120" y="2679192"/>
            <a:ext cx="310896" cy="310896"/>
          </a:xfrm>
          <a:prstGeom prst="rect">
            <a:avLst/>
          </a:prstGeom>
          <a:solidFill>
            <a:srgbClr val="2433B8"/>
          </a:solidFill>
          <a:ln w="19050">
            <a:solidFill>
              <a:srgbClr val="2433B8"/>
            </a:solidFill>
            <a:prstDash val="solid"/>
          </a:ln>
        </p:spPr>
      </p:sp>
      <p:sp>
        <p:nvSpPr>
          <p:cNvPr id="68" name="Shape 65"/>
          <p:cNvSpPr/>
          <p:nvPr/>
        </p:nvSpPr>
        <p:spPr>
          <a:xfrm>
            <a:off x="2487168" y="2679192"/>
            <a:ext cx="310896" cy="310896"/>
          </a:xfrm>
          <a:prstGeom prst="rect">
            <a:avLst/>
          </a:prstGeom>
          <a:solidFill>
            <a:srgbClr val="2433B8"/>
          </a:solidFill>
          <a:ln w="19050">
            <a:solidFill>
              <a:srgbClr val="2433B8"/>
            </a:solidFill>
            <a:prstDash val="solid"/>
          </a:ln>
        </p:spPr>
      </p:sp>
      <p:sp>
        <p:nvSpPr>
          <p:cNvPr id="69" name="Shape 66"/>
          <p:cNvSpPr/>
          <p:nvPr/>
        </p:nvSpPr>
        <p:spPr>
          <a:xfrm>
            <a:off x="2871216" y="2679192"/>
            <a:ext cx="310896" cy="310896"/>
          </a:xfrm>
          <a:prstGeom prst="rect">
            <a:avLst/>
          </a:prstGeom>
          <a:ln w="19050">
            <a:solidFill>
              <a:srgbClr val="2433B8"/>
            </a:solidFill>
            <a:prstDash val="solid"/>
          </a:ln>
        </p:spPr>
      </p:sp>
      <p:sp>
        <p:nvSpPr>
          <p:cNvPr id="70" name="Text 67"/>
          <p:cNvSpPr/>
          <p:nvPr/>
        </p:nvSpPr>
        <p:spPr>
          <a:xfrm>
            <a:off x="2871216" y="2743200"/>
            <a:ext cx="310896" cy="201168"/>
          </a:xfrm>
          <a:prstGeom prst="rect">
            <a:avLst/>
          </a:prstGeom>
          <a:noFill/>
          <a:ln/>
        </p:spPr>
        <p:txBody>
          <a:bodyPr wrap="square" lIns="0" tIns="0" rIns="0" bIns="0" rtlCol="0" anchor="t"/>
          <a:lstStyle/>
          <a:p>
            <a:pPr algn="ctr" indent="0" marL="0">
              <a:buNone/>
            </a:pPr>
            <a:r>
              <a:rPr lang="en-US" sz="1100" b="1" dirty="0">
                <a:solidFill>
                  <a:srgbClr val="2433B8"/>
                </a:solidFill>
                <a:latin typeface="Consolas" pitchFamily="34" charset="0"/>
                <a:ea typeface="Consolas" pitchFamily="34" charset="-122"/>
                <a:cs typeface="Consolas" pitchFamily="34" charset="-120"/>
              </a:rPr>
              <a:t>S</a:t>
            </a:r>
            <a:endParaRPr lang="en-US" sz="1100" dirty="0"/>
          </a:p>
        </p:txBody>
      </p:sp>
      <p:sp>
        <p:nvSpPr>
          <p:cNvPr id="71" name="Shape 68"/>
          <p:cNvSpPr/>
          <p:nvPr/>
        </p:nvSpPr>
        <p:spPr>
          <a:xfrm>
            <a:off x="3255264" y="2679192"/>
            <a:ext cx="310896" cy="310896"/>
          </a:xfrm>
          <a:prstGeom prst="rect">
            <a:avLst/>
          </a:prstGeom>
          <a:ln w="19050">
            <a:solidFill>
              <a:srgbClr val="2433B8"/>
            </a:solidFill>
            <a:prstDash val="solid"/>
          </a:ln>
        </p:spPr>
      </p:sp>
      <p:sp>
        <p:nvSpPr>
          <p:cNvPr id="72" name="Text 69"/>
          <p:cNvSpPr/>
          <p:nvPr/>
        </p:nvSpPr>
        <p:spPr>
          <a:xfrm>
            <a:off x="3255264" y="2743200"/>
            <a:ext cx="310896" cy="201168"/>
          </a:xfrm>
          <a:prstGeom prst="rect">
            <a:avLst/>
          </a:prstGeom>
          <a:noFill/>
          <a:ln/>
        </p:spPr>
        <p:txBody>
          <a:bodyPr wrap="square" lIns="0" tIns="0" rIns="0" bIns="0" rtlCol="0" anchor="t"/>
          <a:lstStyle/>
          <a:p>
            <a:pPr algn="ctr" indent="0" marL="0">
              <a:buNone/>
            </a:pPr>
            <a:r>
              <a:rPr lang="en-US" sz="1100" b="1" dirty="0">
                <a:solidFill>
                  <a:srgbClr val="2433B8"/>
                </a:solidFill>
                <a:latin typeface="Consolas" pitchFamily="34" charset="0"/>
                <a:ea typeface="Consolas" pitchFamily="34" charset="-122"/>
                <a:cs typeface="Consolas" pitchFamily="34" charset="-120"/>
              </a:rPr>
              <a:t>S</a:t>
            </a:r>
            <a:endParaRPr lang="en-US" sz="1100" dirty="0"/>
          </a:p>
        </p:txBody>
      </p:sp>
      <p:sp>
        <p:nvSpPr>
          <p:cNvPr id="73" name="Shape 70"/>
          <p:cNvSpPr/>
          <p:nvPr/>
        </p:nvSpPr>
        <p:spPr>
          <a:xfrm>
            <a:off x="3639312" y="2679192"/>
            <a:ext cx="310896" cy="310896"/>
          </a:xfrm>
          <a:prstGeom prst="rect">
            <a:avLst/>
          </a:prstGeom>
          <a:ln w="19050">
            <a:solidFill>
              <a:srgbClr val="2433B8"/>
            </a:solidFill>
            <a:prstDash val="solid"/>
          </a:ln>
        </p:spPr>
      </p:sp>
      <p:sp>
        <p:nvSpPr>
          <p:cNvPr id="74" name="Text 71"/>
          <p:cNvSpPr/>
          <p:nvPr/>
        </p:nvSpPr>
        <p:spPr>
          <a:xfrm>
            <a:off x="3639312" y="2743200"/>
            <a:ext cx="310896" cy="201168"/>
          </a:xfrm>
          <a:prstGeom prst="rect">
            <a:avLst/>
          </a:prstGeom>
          <a:noFill/>
          <a:ln/>
        </p:spPr>
        <p:txBody>
          <a:bodyPr wrap="square" lIns="0" tIns="0" rIns="0" bIns="0" rtlCol="0" anchor="t"/>
          <a:lstStyle/>
          <a:p>
            <a:pPr algn="ctr" indent="0" marL="0">
              <a:buNone/>
            </a:pPr>
            <a:r>
              <a:rPr lang="en-US" sz="1100" b="1" dirty="0">
                <a:solidFill>
                  <a:srgbClr val="2433B8"/>
                </a:solidFill>
                <a:latin typeface="Consolas" pitchFamily="34" charset="0"/>
                <a:ea typeface="Consolas" pitchFamily="34" charset="-122"/>
                <a:cs typeface="Consolas" pitchFamily="34" charset="-120"/>
              </a:rPr>
              <a:t>S</a:t>
            </a:r>
            <a:endParaRPr lang="en-US" sz="1100" dirty="0"/>
          </a:p>
        </p:txBody>
      </p:sp>
      <p:sp>
        <p:nvSpPr>
          <p:cNvPr id="75" name="Shape 72"/>
          <p:cNvSpPr/>
          <p:nvPr/>
        </p:nvSpPr>
        <p:spPr>
          <a:xfrm>
            <a:off x="4023360" y="2679192"/>
            <a:ext cx="310896" cy="310896"/>
          </a:xfrm>
          <a:prstGeom prst="rect">
            <a:avLst/>
          </a:prstGeom>
          <a:ln w="19050">
            <a:solidFill>
              <a:srgbClr val="2433B8"/>
            </a:solidFill>
            <a:prstDash val="solid"/>
          </a:ln>
        </p:spPr>
      </p:sp>
      <p:sp>
        <p:nvSpPr>
          <p:cNvPr id="76" name="Text 73"/>
          <p:cNvSpPr/>
          <p:nvPr/>
        </p:nvSpPr>
        <p:spPr>
          <a:xfrm>
            <a:off x="4023360" y="2743200"/>
            <a:ext cx="310896" cy="201168"/>
          </a:xfrm>
          <a:prstGeom prst="rect">
            <a:avLst/>
          </a:prstGeom>
          <a:noFill/>
          <a:ln/>
        </p:spPr>
        <p:txBody>
          <a:bodyPr wrap="square" lIns="0" tIns="0" rIns="0" bIns="0" rtlCol="0" anchor="t"/>
          <a:lstStyle/>
          <a:p>
            <a:pPr algn="ctr" indent="0" marL="0">
              <a:buNone/>
            </a:pPr>
            <a:r>
              <a:rPr lang="en-US" sz="1100" b="1" dirty="0">
                <a:solidFill>
                  <a:srgbClr val="2433B8"/>
                </a:solidFill>
                <a:latin typeface="Consolas" pitchFamily="34" charset="0"/>
                <a:ea typeface="Consolas" pitchFamily="34" charset="-122"/>
                <a:cs typeface="Consolas" pitchFamily="34" charset="-120"/>
              </a:rPr>
              <a:t>S</a:t>
            </a:r>
            <a:endParaRPr lang="en-US" sz="1100" dirty="0"/>
          </a:p>
        </p:txBody>
      </p:sp>
      <p:sp>
        <p:nvSpPr>
          <p:cNvPr id="77" name="Shape 74"/>
          <p:cNvSpPr/>
          <p:nvPr/>
        </p:nvSpPr>
        <p:spPr>
          <a:xfrm>
            <a:off x="4407408" y="2679192"/>
            <a:ext cx="310896" cy="310896"/>
          </a:xfrm>
          <a:prstGeom prst="rect">
            <a:avLst/>
          </a:prstGeom>
          <a:ln w="19050">
            <a:solidFill>
              <a:srgbClr val="C2105F"/>
            </a:solidFill>
            <a:prstDash val="solid"/>
          </a:ln>
        </p:spPr>
      </p:sp>
      <p:sp>
        <p:nvSpPr>
          <p:cNvPr id="78" name="Text 75"/>
          <p:cNvSpPr/>
          <p:nvPr/>
        </p:nvSpPr>
        <p:spPr>
          <a:xfrm>
            <a:off x="4407408" y="2743200"/>
            <a:ext cx="310896" cy="201168"/>
          </a:xfrm>
          <a:prstGeom prst="rect">
            <a:avLst/>
          </a:prstGeom>
          <a:noFill/>
          <a:ln/>
        </p:spPr>
        <p:txBody>
          <a:bodyPr wrap="square" lIns="0" tIns="0" rIns="0" bIns="0" rtlCol="0" anchor="t"/>
          <a:lstStyle/>
          <a:p>
            <a:pPr algn="ctr" indent="0" marL="0">
              <a:buNone/>
            </a:pPr>
            <a:r>
              <a:rPr lang="en-US" sz="1100" b="1" dirty="0">
                <a:solidFill>
                  <a:srgbClr val="C2105F"/>
                </a:solidFill>
                <a:latin typeface="Consolas" pitchFamily="34" charset="0"/>
                <a:ea typeface="Consolas" pitchFamily="34" charset="-122"/>
                <a:cs typeface="Consolas" pitchFamily="34" charset="-120"/>
              </a:rPr>
              <a:t>M</a:t>
            </a:r>
            <a:endParaRPr lang="en-US" sz="1100" dirty="0"/>
          </a:p>
        </p:txBody>
      </p:sp>
      <p:sp>
        <p:nvSpPr>
          <p:cNvPr id="79" name="Shape 76"/>
          <p:cNvSpPr/>
          <p:nvPr/>
        </p:nvSpPr>
        <p:spPr>
          <a:xfrm>
            <a:off x="4791456" y="2679192"/>
            <a:ext cx="310896" cy="310896"/>
          </a:xfrm>
          <a:prstGeom prst="rect">
            <a:avLst/>
          </a:prstGeom>
          <a:ln w="19050">
            <a:solidFill>
              <a:srgbClr val="C2105F"/>
            </a:solidFill>
            <a:prstDash val="solid"/>
          </a:ln>
        </p:spPr>
      </p:sp>
      <p:sp>
        <p:nvSpPr>
          <p:cNvPr id="80" name="Text 77"/>
          <p:cNvSpPr/>
          <p:nvPr/>
        </p:nvSpPr>
        <p:spPr>
          <a:xfrm>
            <a:off x="4791456" y="2743200"/>
            <a:ext cx="310896" cy="201168"/>
          </a:xfrm>
          <a:prstGeom prst="rect">
            <a:avLst/>
          </a:prstGeom>
          <a:noFill/>
          <a:ln/>
        </p:spPr>
        <p:txBody>
          <a:bodyPr wrap="square" lIns="0" tIns="0" rIns="0" bIns="0" rtlCol="0" anchor="t"/>
          <a:lstStyle/>
          <a:p>
            <a:pPr algn="ctr" indent="0" marL="0">
              <a:buNone/>
            </a:pPr>
            <a:r>
              <a:rPr lang="en-US" sz="1100" b="1" dirty="0">
                <a:solidFill>
                  <a:srgbClr val="C2105F"/>
                </a:solidFill>
                <a:latin typeface="Consolas" pitchFamily="34" charset="0"/>
                <a:ea typeface="Consolas" pitchFamily="34" charset="-122"/>
                <a:cs typeface="Consolas" pitchFamily="34" charset="-120"/>
              </a:rPr>
              <a:t>M</a:t>
            </a:r>
            <a:endParaRPr lang="en-US" sz="1100" dirty="0"/>
          </a:p>
        </p:txBody>
      </p:sp>
      <p:sp>
        <p:nvSpPr>
          <p:cNvPr id="81" name="Text 78"/>
          <p:cNvSpPr/>
          <p:nvPr/>
        </p:nvSpPr>
        <p:spPr>
          <a:xfrm>
            <a:off x="5486400" y="1005840"/>
            <a:ext cx="6217920" cy="1737360"/>
          </a:xfrm>
          <a:prstGeom prst="rect">
            <a:avLst/>
          </a:prstGeom>
          <a:noFill/>
          <a:ln/>
        </p:spPr>
        <p:txBody>
          <a:bodyPr wrap="square" lIns="0" tIns="0" rIns="0" bIns="0" rtlCol="0" anchor="t"/>
          <a:lstStyle/>
          <a:p>
            <a:pPr algn="r" indent="0" marL="0">
              <a:buNone/>
            </a:pPr>
            <a:r>
              <a:rPr lang="en-US" sz="10800" b="1" spc="-300" kern="0" dirty="0">
                <a:solidFill>
                  <a:srgbClr val="15161A"/>
                </a:solidFill>
                <a:latin typeface="Arial" pitchFamily="34" charset="0"/>
                <a:ea typeface="Arial" pitchFamily="34" charset="-122"/>
                <a:cs typeface="Arial" pitchFamily="34" charset="-120"/>
              </a:rPr>
              <a:t>54/60</a:t>
            </a:r>
            <a:endParaRPr lang="en-US" sz="10800" dirty="0"/>
          </a:p>
        </p:txBody>
      </p:sp>
      <p:sp>
        <p:nvSpPr>
          <p:cNvPr id="82" name="Text 79"/>
          <p:cNvSpPr/>
          <p:nvPr/>
        </p:nvSpPr>
        <p:spPr>
          <a:xfrm>
            <a:off x="5486400" y="2743200"/>
            <a:ext cx="6217920" cy="1097280"/>
          </a:xfrm>
          <a:prstGeom prst="rect">
            <a:avLst/>
          </a:prstGeom>
          <a:noFill/>
          <a:ln/>
        </p:spPr>
        <p:txBody>
          <a:bodyPr wrap="square" lIns="0" tIns="0" rIns="0" bIns="0" rtlCol="0" anchor="t"/>
          <a:lstStyle/>
          <a:p>
            <a:pPr algn="r" indent="0" marL="0">
              <a:buNone/>
            </a:pPr>
            <a:r>
              <a:rPr lang="en-US" sz="2800" b="1" dirty="0">
                <a:solidFill>
                  <a:srgbClr val="000000"/>
                </a:solidFill>
                <a:latin typeface="Arial" pitchFamily="34" charset="0"/>
                <a:ea typeface="Arial" pitchFamily="34" charset="-122"/>
                <a:cs typeface="Arial" pitchFamily="34" charset="-120"/>
              </a:rPr>
              <a:t>hold one price</a:t>
            </a:r>
            <a:endParaRPr lang="en-US" sz="2800" dirty="0"/>
          </a:p>
          <a:p>
            <a:pPr algn="r" indent="0" marL="0">
              <a:buNone/>
            </a:pPr>
            <a:r>
              <a:rPr lang="en-US" sz="2800" i="1" dirty="0">
                <a:solidFill>
                  <a:srgbClr val="2433B8"/>
                </a:solidFill>
                <a:latin typeface="Georgia" pitchFamily="34" charset="0"/>
                <a:ea typeface="Georgia" pitchFamily="34" charset="-122"/>
                <a:cs typeface="Georgia" pitchFamily="34" charset="-120"/>
              </a:rPr>
              <a:t>at every level.</a:t>
            </a:r>
            <a:endParaRPr lang="en-US" sz="2800" dirty="0"/>
          </a:p>
        </p:txBody>
      </p:sp>
      <p:sp>
        <p:nvSpPr>
          <p:cNvPr id="83" name="Shape 80"/>
          <p:cNvSpPr/>
          <p:nvPr/>
        </p:nvSpPr>
        <p:spPr>
          <a:xfrm>
            <a:off x="566928" y="4160520"/>
            <a:ext cx="11057839" cy="18288"/>
          </a:xfrm>
          <a:prstGeom prst="rect">
            <a:avLst/>
          </a:prstGeom>
          <a:solidFill>
            <a:srgbClr val="15161A"/>
          </a:solidFill>
          <a:ln/>
        </p:spPr>
      </p:sp>
      <p:sp>
        <p:nvSpPr>
          <p:cNvPr id="84" name="Text 81"/>
          <p:cNvSpPr/>
          <p:nvPr/>
        </p:nvSpPr>
        <p:spPr>
          <a:xfrm>
            <a:off x="566928" y="4389120"/>
            <a:ext cx="11057839" cy="1097280"/>
          </a:xfrm>
          <a:prstGeom prst="rect">
            <a:avLst/>
          </a:prstGeom>
          <a:noFill/>
          <a:ln/>
        </p:spPr>
        <p:txBody>
          <a:bodyPr wrap="square" lIns="0" tIns="0" rIns="0" bIns="0" rtlCol="0" anchor="t"/>
          <a:lstStyle/>
          <a:p>
            <a:pPr indent="0" marL="0">
              <a:buNone/>
            </a:pPr>
            <a:r>
              <a:rPr lang="en-US" sz="1900" dirty="0">
                <a:solidFill>
                  <a:srgbClr val="15161A"/>
                </a:solidFill>
                <a:latin typeface="Georgia" pitchFamily="34" charset="0"/>
                <a:ea typeface="Georgia" pitchFamily="34" charset="-122"/>
                <a:cs typeface="Georgia" pitchFamily="34" charset="-120"/>
              </a:rPr>
              <a:t>90.0% of comparable groups. Six exceptions remain.</a:t>
            </a:r>
            <a:endParaRPr lang="en-US" sz="1900" dirty="0"/>
          </a:p>
        </p:txBody>
      </p:sp>
      <p:sp>
        <p:nvSpPr>
          <p:cNvPr id="85" name="Text 82"/>
          <p:cNvSpPr/>
          <p:nvPr/>
        </p:nvSpPr>
        <p:spPr>
          <a:xfrm>
            <a:off x="566928" y="5212080"/>
            <a:ext cx="9144000" cy="274320"/>
          </a:xfrm>
          <a:prstGeom prst="rect">
            <a:avLst/>
          </a:prstGeom>
          <a:noFill/>
          <a:ln/>
        </p:spPr>
        <p:txBody>
          <a:bodyPr wrap="square" lIns="0" tIns="0" rIns="0" bIns="0" rtlCol="0" anchor="t"/>
          <a:lstStyle/>
          <a:p>
            <a:pPr indent="0" marL="0">
              <a:buNone/>
            </a:pPr>
            <a:r>
              <a:rPr lang="en-US" sz="1100" dirty="0">
                <a:solidFill>
                  <a:srgbClr val="4C4E57"/>
                </a:solidFill>
                <a:latin typeface="Consolas" pitchFamily="34" charset="0"/>
                <a:ea typeface="Consolas" pitchFamily="34" charset="-122"/>
                <a:cs typeface="Consolas" pitchFamily="34" charset="-120"/>
              </a:rPr>
              <a:t>S = Starter priced lower · M = misfiled record</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3F4EF"/>
        </a:solidFill>
      </p:bgPr>
    </p:bg>
    <p:spTree>
      <p:nvGrpSpPr>
        <p:cNvPr id="1" name=""/>
        <p:cNvGrpSpPr/>
        <p:nvPr/>
      </p:nvGrpSpPr>
      <p:grpSpPr>
        <a:xfrm>
          <a:off x="0" y="0"/>
          <a:ext cx="0" cy="0"/>
          <a:chOff x="0" y="0"/>
          <a:chExt cx="0" cy="0"/>
        </a:xfrm>
      </p:grpSpPr>
      <p:sp>
        <p:nvSpPr>
          <p:cNvPr id="2" name="Shape 0"/>
          <p:cNvSpPr/>
          <p:nvPr/>
        </p:nvSpPr>
        <p:spPr>
          <a:xfrm>
            <a:off x="228600" y="228600"/>
            <a:ext cx="201168" cy="0"/>
          </a:xfrm>
          <a:prstGeom prst="line">
            <a:avLst/>
          </a:prstGeom>
          <a:noFill/>
          <a:ln w="9525">
            <a:solidFill>
              <a:srgbClr val="15161A"/>
            </a:solidFill>
            <a:prstDash val="solid"/>
          </a:ln>
        </p:spPr>
      </p:sp>
      <p:sp>
        <p:nvSpPr>
          <p:cNvPr id="3" name="Shape 1"/>
          <p:cNvSpPr/>
          <p:nvPr/>
        </p:nvSpPr>
        <p:spPr>
          <a:xfrm>
            <a:off x="228600" y="228600"/>
            <a:ext cx="0" cy="201168"/>
          </a:xfrm>
          <a:prstGeom prst="line">
            <a:avLst/>
          </a:prstGeom>
          <a:noFill/>
          <a:ln w="9525">
            <a:solidFill>
              <a:srgbClr val="15161A"/>
            </a:solidFill>
            <a:prstDash val="solid"/>
          </a:ln>
        </p:spPr>
      </p:sp>
      <p:sp>
        <p:nvSpPr>
          <p:cNvPr id="4" name="Shape 2"/>
          <p:cNvSpPr/>
          <p:nvPr/>
        </p:nvSpPr>
        <p:spPr>
          <a:xfrm>
            <a:off x="11761927" y="228600"/>
            <a:ext cx="201168" cy="0"/>
          </a:xfrm>
          <a:prstGeom prst="line">
            <a:avLst/>
          </a:prstGeom>
          <a:noFill/>
          <a:ln w="9525">
            <a:solidFill>
              <a:srgbClr val="15161A"/>
            </a:solidFill>
            <a:prstDash val="solid"/>
          </a:ln>
        </p:spPr>
      </p:sp>
      <p:sp>
        <p:nvSpPr>
          <p:cNvPr id="5" name="Shape 3"/>
          <p:cNvSpPr/>
          <p:nvPr/>
        </p:nvSpPr>
        <p:spPr>
          <a:xfrm>
            <a:off x="11963095" y="228600"/>
            <a:ext cx="0" cy="201168"/>
          </a:xfrm>
          <a:prstGeom prst="line">
            <a:avLst/>
          </a:prstGeom>
          <a:noFill/>
          <a:ln w="9525">
            <a:solidFill>
              <a:srgbClr val="15161A"/>
            </a:solidFill>
            <a:prstDash val="solid"/>
          </a:ln>
        </p:spPr>
      </p:sp>
      <p:sp>
        <p:nvSpPr>
          <p:cNvPr id="6" name="Shape 4"/>
          <p:cNvSpPr/>
          <p:nvPr/>
        </p:nvSpPr>
        <p:spPr>
          <a:xfrm>
            <a:off x="228600" y="6629400"/>
            <a:ext cx="201168" cy="0"/>
          </a:xfrm>
          <a:prstGeom prst="line">
            <a:avLst/>
          </a:prstGeom>
          <a:noFill/>
          <a:ln w="9525">
            <a:solidFill>
              <a:srgbClr val="15161A"/>
            </a:solidFill>
            <a:prstDash val="solid"/>
          </a:ln>
        </p:spPr>
      </p:sp>
      <p:sp>
        <p:nvSpPr>
          <p:cNvPr id="7" name="Shape 5"/>
          <p:cNvSpPr/>
          <p:nvPr/>
        </p:nvSpPr>
        <p:spPr>
          <a:xfrm>
            <a:off x="228600" y="6428232"/>
            <a:ext cx="0" cy="201168"/>
          </a:xfrm>
          <a:prstGeom prst="line">
            <a:avLst/>
          </a:prstGeom>
          <a:noFill/>
          <a:ln w="9525">
            <a:solidFill>
              <a:srgbClr val="15161A"/>
            </a:solidFill>
            <a:prstDash val="solid"/>
          </a:ln>
        </p:spPr>
      </p:sp>
      <p:sp>
        <p:nvSpPr>
          <p:cNvPr id="8" name="Shape 6"/>
          <p:cNvSpPr/>
          <p:nvPr/>
        </p:nvSpPr>
        <p:spPr>
          <a:xfrm>
            <a:off x="11761927" y="6629400"/>
            <a:ext cx="201168" cy="0"/>
          </a:xfrm>
          <a:prstGeom prst="line">
            <a:avLst/>
          </a:prstGeom>
          <a:noFill/>
          <a:ln w="9525">
            <a:solidFill>
              <a:srgbClr val="15161A"/>
            </a:solidFill>
            <a:prstDash val="solid"/>
          </a:ln>
        </p:spPr>
      </p:sp>
      <p:sp>
        <p:nvSpPr>
          <p:cNvPr id="9" name="Shape 7"/>
          <p:cNvSpPr/>
          <p:nvPr/>
        </p:nvSpPr>
        <p:spPr>
          <a:xfrm>
            <a:off x="11963095" y="6428232"/>
            <a:ext cx="0" cy="201168"/>
          </a:xfrm>
          <a:prstGeom prst="line">
            <a:avLst/>
          </a:prstGeom>
          <a:noFill/>
          <a:ln w="9525">
            <a:solidFill>
              <a:srgbClr val="15161A"/>
            </a:solidFill>
            <a:prstDash val="solid"/>
          </a:ln>
        </p:spPr>
      </p:sp>
      <p:sp>
        <p:nvSpPr>
          <p:cNvPr id="10" name="Text 8"/>
          <p:cNvSpPr/>
          <p:nvPr/>
        </p:nvSpPr>
        <p:spPr>
          <a:xfrm>
            <a:off x="566928" y="384048"/>
            <a:ext cx="3657600" cy="274320"/>
          </a:xfrm>
          <a:prstGeom prst="rect">
            <a:avLst/>
          </a:prstGeom>
          <a:noFill/>
          <a:ln/>
        </p:spPr>
        <p:txBody>
          <a:bodyPr wrap="square" lIns="0" tIns="0" rIns="0" bIns="0" rtlCol="0" anchor="ctr"/>
          <a:lstStyle/>
          <a:p>
            <a:pPr indent="0" marL="0">
              <a:buNone/>
            </a:pPr>
            <a:r>
              <a:rPr lang="en-US" sz="1300" b="1" spc="100" kern="0" dirty="0">
                <a:solidFill>
                  <a:srgbClr val="15161A"/>
                </a:solidFill>
                <a:latin typeface="Arial" pitchFamily="34" charset="0"/>
                <a:ea typeface="Arial" pitchFamily="34" charset="-122"/>
                <a:cs typeface="Arial" pitchFamily="34" charset="-120"/>
              </a:rPr>
              <a:t>Pricing</a:t>
            </a:r>
            <a:pPr indent="0" marL="0">
              <a:buNone/>
            </a:pPr>
            <a:r>
              <a:rPr lang="en-US" sz="1300" spc="100" kern="0" dirty="0">
                <a:solidFill>
                  <a:srgbClr val="C2105F"/>
                </a:solidFill>
                <a:latin typeface="Arial" pitchFamily="34" charset="0"/>
                <a:ea typeface="Arial" pitchFamily="34" charset="-122"/>
                <a:cs typeface="Arial" pitchFamily="34" charset="-120"/>
              </a:rPr>
              <a:t> / </a:t>
            </a:r>
            <a:pPr indent="0" marL="0">
              <a:buNone/>
            </a:pPr>
            <a:r>
              <a:rPr lang="en-US" sz="1300" b="1" spc="100" kern="0" dirty="0">
                <a:solidFill>
                  <a:srgbClr val="15161A"/>
                </a:solidFill>
                <a:latin typeface="Arial" pitchFamily="34" charset="0"/>
                <a:ea typeface="Arial" pitchFamily="34" charset="-122"/>
                <a:cs typeface="Arial" pitchFamily="34" charset="-120"/>
              </a:rPr>
              <a:t>Demo</a:t>
            </a:r>
            <a:endParaRPr lang="en-US" sz="1300" dirty="0"/>
          </a:p>
        </p:txBody>
      </p:sp>
      <p:sp>
        <p:nvSpPr>
          <p:cNvPr id="11" name="Text 9"/>
          <p:cNvSpPr/>
          <p:nvPr/>
        </p:nvSpPr>
        <p:spPr>
          <a:xfrm>
            <a:off x="7052767" y="411480"/>
            <a:ext cx="4572000" cy="274320"/>
          </a:xfrm>
          <a:prstGeom prst="rect">
            <a:avLst/>
          </a:prstGeom>
          <a:noFill/>
          <a:ln/>
        </p:spPr>
        <p:txBody>
          <a:bodyPr wrap="square" lIns="0" tIns="0" rIns="0" bIns="0" rtlCol="0" anchor="t"/>
          <a:lstStyle/>
          <a:p>
            <a:pPr algn="r" indent="0" marL="0">
              <a:buNone/>
            </a:pPr>
            <a:r>
              <a:rPr lang="en-US" sz="1100" b="1" spc="150" kern="0" dirty="0">
                <a:solidFill>
                  <a:srgbClr val="C2105F"/>
                </a:solidFill>
                <a:latin typeface="Consolas" pitchFamily="34" charset="0"/>
                <a:ea typeface="Consolas" pitchFamily="34" charset="-122"/>
                <a:cs typeface="Consolas" pitchFamily="34" charset="-120"/>
              </a:rPr>
              <a:t>THE EXCEPTIONS</a:t>
            </a:r>
            <a:endParaRPr lang="en-US" sz="1100" dirty="0"/>
          </a:p>
        </p:txBody>
      </p:sp>
      <p:sp>
        <p:nvSpPr>
          <p:cNvPr id="12" name="Text 10"/>
          <p:cNvSpPr/>
          <p:nvPr/>
        </p:nvSpPr>
        <p:spPr>
          <a:xfrm>
            <a:off x="566928" y="6355080"/>
            <a:ext cx="1828800" cy="228600"/>
          </a:xfrm>
          <a:prstGeom prst="rect">
            <a:avLst/>
          </a:prstGeom>
          <a:noFill/>
          <a:ln/>
        </p:spPr>
        <p:txBody>
          <a:bodyPr wrap="square" lIns="0" tIns="0" rIns="0" bIns="0" rtlCol="0" anchor="t"/>
          <a:lstStyle/>
          <a:p>
            <a:pPr indent="0" marL="0">
              <a:buNone/>
            </a:pPr>
            <a:r>
              <a:rPr lang="en-US" sz="1000" dirty="0">
                <a:solidFill>
                  <a:srgbClr val="4C4E57"/>
                </a:solidFill>
                <a:latin typeface="Consolas" pitchFamily="34" charset="0"/>
                <a:ea typeface="Consolas" pitchFamily="34" charset="-122"/>
                <a:cs typeface="Consolas" pitchFamily="34" charset="-120"/>
              </a:rPr>
              <a:t>12 / 17</a:t>
            </a:r>
            <a:endParaRPr lang="en-US" sz="1000" dirty="0"/>
          </a:p>
        </p:txBody>
      </p:sp>
      <p:sp>
        <p:nvSpPr>
          <p:cNvPr id="13" name="Text 11"/>
          <p:cNvSpPr/>
          <p:nvPr/>
        </p:nvSpPr>
        <p:spPr>
          <a:xfrm>
            <a:off x="6138367" y="6355080"/>
            <a:ext cx="5486400" cy="228600"/>
          </a:xfrm>
          <a:prstGeom prst="rect">
            <a:avLst/>
          </a:prstGeom>
          <a:noFill/>
          <a:ln/>
        </p:spPr>
        <p:txBody>
          <a:bodyPr wrap="square" lIns="0" tIns="0" rIns="0" bIns="0" rtlCol="0" anchor="t"/>
          <a:lstStyle/>
          <a:p>
            <a:pPr algn="r" indent="0" marL="0">
              <a:buNone/>
            </a:pPr>
            <a:r>
              <a:rPr lang="en-US" sz="1000" dirty="0">
                <a:solidFill>
                  <a:srgbClr val="4C4E57"/>
                </a:solidFill>
                <a:latin typeface="Consolas" pitchFamily="34" charset="0"/>
                <a:ea typeface="Consolas" pitchFamily="34" charset="-122"/>
                <a:cs typeface="Consolas" pitchFamily="34" charset="-120"/>
              </a:rPr>
              <a:t>FICTIONAL DATA · INDEPENDENT CASE STUDY</a:t>
            </a:r>
            <a:endParaRPr lang="en-US" sz="1000" dirty="0"/>
          </a:p>
        </p:txBody>
      </p:sp>
      <p:sp>
        <p:nvSpPr>
          <p:cNvPr id="15" name="Text 12"/>
          <p:cNvSpPr/>
          <p:nvPr/>
        </p:nvSpPr>
        <p:spPr>
          <a:xfrm>
            <a:off x="566928" y="868680"/>
            <a:ext cx="11057839" cy="1463040"/>
          </a:xfrm>
          <a:prstGeom prst="rect">
            <a:avLst/>
          </a:prstGeom>
          <a:noFill/>
          <a:ln/>
        </p:spPr>
        <p:txBody>
          <a:bodyPr wrap="square" lIns="0" tIns="0" rIns="0" bIns="0" rtlCol="0" anchor="t"/>
          <a:lstStyle/>
          <a:p>
            <a:pPr indent="0" marL="0">
              <a:lnSpc>
                <a:spcPct val="90000"/>
              </a:lnSpc>
              <a:buNone/>
            </a:pPr>
            <a:r>
              <a:rPr lang="en-US" sz="4000" b="1" dirty="0">
                <a:solidFill>
                  <a:srgbClr val="15161A"/>
                </a:solidFill>
                <a:latin typeface="Arial" pitchFamily="34" charset="0"/>
                <a:ea typeface="Arial" pitchFamily="34" charset="-122"/>
                <a:cs typeface="Arial" pitchFamily="34" charset="-120"/>
              </a:rPr>
              <a:t>Four Starter prices,</a:t>
            </a:r>
            <a:endParaRPr lang="en-US" sz="4000" dirty="0"/>
          </a:p>
          <a:p>
            <a:pPr indent="0" marL="0">
              <a:lnSpc>
                <a:spcPct val="90000"/>
              </a:lnSpc>
              <a:buNone/>
            </a:pPr>
            <a:r>
              <a:rPr lang="en-US" sz="4000" i="1" dirty="0">
                <a:solidFill>
                  <a:srgbClr val="2433B8"/>
                </a:solidFill>
                <a:latin typeface="Georgia" pitchFamily="34" charset="0"/>
                <a:ea typeface="Georgia" pitchFamily="34" charset="-122"/>
                <a:cs typeface="Georgia" pitchFamily="34" charset="-120"/>
              </a:rPr>
              <a:t>two filing errors.</a:t>
            </a:r>
            <a:endParaRPr lang="en-US" sz="40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566928" y="2331720"/>
          <a:ext cx="11057839" cy="914400"/>
        </p:xfrm>
        <a:graphic>
          <a:graphicData uri="http://schemas.openxmlformats.org/drawingml/2006/table">
            <a:tbl>
              <a:tblPr/>
              <a:tblGrid>
                <a:gridCol w="1600200"/>
                <a:gridCol w="5486400"/>
                <a:gridCol w="1600200"/>
                <a:gridCol w="1234440"/>
                <a:gridCol w="1133856"/>
              </a:tblGrid>
              <a:tr h="402336">
                <a:tc>
                  <a:txBody>
                    <a:bodyPr/>
                    <a:lstStyle/>
                    <a:p>
                      <a:pPr indent="0" marL="0">
                        <a:buNone/>
                      </a:pPr>
                      <a:r>
                        <a:rPr lang="en-US" sz="1100" b="1" dirty="0">
                          <a:solidFill>
                            <a:srgbClr val="F3F4EF"/>
                          </a:solidFill>
                          <a:latin typeface="Consolas" pitchFamily="34" charset="0"/>
                          <a:ea typeface="Consolas" pitchFamily="34" charset="-122"/>
                          <a:cs typeface="Consolas" pitchFamily="34" charset="-120"/>
                        </a:rPr>
                        <a:t>Kind</a:t>
                      </a:r>
                      <a:endParaRPr lang="en-US" sz="1100" dirty="0">
                        <a:latin typeface="Consolas" charset="0"/>
                        <a:ea typeface="Consolas" charset="0"/>
                        <a:cs typeface="Consolas" charset="0"/>
                      </a:endParaRPr>
                    </a:p>
                  </a:txBody>
                  <a:tcPr marL="73152" marR="73152" marT="73152" marB="73152" anchor="ctr">
                    <a:lnL w="9525" cap="flat" cmpd="sng" algn="ctr">
                      <a:solidFill>
                        <a:srgbClr val="C9CCC4"/>
                      </a:solidFill>
                      <a:prstDash val="solid"/>
                      <a:round/>
                      <a:headEnd type="none" w="med" len="med"/>
                      <a:tailEnd type="none" w="med" len="med"/>
                    </a:lnL>
                    <a:lnR w="9525" cap="flat" cmpd="sng" algn="ctr">
                      <a:solidFill>
                        <a:srgbClr val="C9CCC4"/>
                      </a:solidFill>
                      <a:prstDash val="solid"/>
                      <a:round/>
                      <a:headEnd type="none" w="med" len="med"/>
                      <a:tailEnd type="none" w="med" len="med"/>
                    </a:lnR>
                    <a:lnT w="9525" cap="flat" cmpd="sng" algn="ctr">
                      <a:solidFill>
                        <a:srgbClr val="C9CCC4"/>
                      </a:solidFill>
                      <a:prstDash val="solid"/>
                      <a:round/>
                      <a:headEnd type="none" w="med" len="med"/>
                      <a:tailEnd type="none" w="med" len="med"/>
                    </a:lnT>
                    <a:lnB w="9525" cap="flat" cmpd="sng" algn="ctr">
                      <a:solidFill>
                        <a:srgbClr val="C9CCC4"/>
                      </a:solidFill>
                      <a:prstDash val="solid"/>
                      <a:round/>
                      <a:headEnd type="none" w="med" len="med"/>
                      <a:tailEnd type="none" w="med" len="med"/>
                    </a:lnB>
                    <a:solidFill>
                      <a:srgbClr val="15161A"/>
                    </a:solidFill>
                  </a:tcPr>
                </a:tc>
                <a:tc>
                  <a:txBody>
                    <a:bodyPr/>
                    <a:lstStyle/>
                    <a:p>
                      <a:pPr indent="0" marL="0">
                        <a:buNone/>
                      </a:pPr>
                      <a:r>
                        <a:rPr lang="en-US" sz="1100" b="1" dirty="0">
                          <a:solidFill>
                            <a:srgbClr val="F3F4EF"/>
                          </a:solidFill>
                          <a:latin typeface="Consolas" pitchFamily="34" charset="0"/>
                          <a:ea typeface="Consolas" pitchFamily="34" charset="-122"/>
                          <a:cs typeface="Consolas" pitchFamily="34" charset="-120"/>
                        </a:rPr>
                        <a:t>Series (as recorded) · configuration</a:t>
                      </a:r>
                      <a:endParaRPr lang="en-US" sz="1100" dirty="0">
                        <a:latin typeface="Consolas" charset="0"/>
                        <a:ea typeface="Consolas" charset="0"/>
                        <a:cs typeface="Consolas" charset="0"/>
                      </a:endParaRPr>
                    </a:p>
                  </a:txBody>
                  <a:tcPr marL="73152" marR="73152" marT="73152" marB="73152" anchor="ctr">
                    <a:lnL w="9525" cap="flat" cmpd="sng" algn="ctr">
                      <a:solidFill>
                        <a:srgbClr val="C9CCC4"/>
                      </a:solidFill>
                      <a:prstDash val="solid"/>
                      <a:round/>
                      <a:headEnd type="none" w="med" len="med"/>
                      <a:tailEnd type="none" w="med" len="med"/>
                    </a:lnL>
                    <a:lnR w="9525" cap="flat" cmpd="sng" algn="ctr">
                      <a:solidFill>
                        <a:srgbClr val="C9CCC4"/>
                      </a:solidFill>
                      <a:prstDash val="solid"/>
                      <a:round/>
                      <a:headEnd type="none" w="med" len="med"/>
                      <a:tailEnd type="none" w="med" len="med"/>
                    </a:lnR>
                    <a:lnT w="9525" cap="flat" cmpd="sng" algn="ctr">
                      <a:solidFill>
                        <a:srgbClr val="C9CCC4"/>
                      </a:solidFill>
                      <a:prstDash val="solid"/>
                      <a:round/>
                      <a:headEnd type="none" w="med" len="med"/>
                      <a:tailEnd type="none" w="med" len="med"/>
                    </a:lnT>
                    <a:lnB w="9525" cap="flat" cmpd="sng" algn="ctr">
                      <a:solidFill>
                        <a:srgbClr val="C9CCC4"/>
                      </a:solidFill>
                      <a:prstDash val="solid"/>
                      <a:round/>
                      <a:headEnd type="none" w="med" len="med"/>
                      <a:tailEnd type="none" w="med" len="med"/>
                    </a:lnB>
                    <a:solidFill>
                      <a:srgbClr val="15161A"/>
                    </a:solidFill>
                  </a:tcPr>
                </a:tc>
                <a:tc>
                  <a:txBody>
                    <a:bodyPr/>
                    <a:lstStyle/>
                    <a:p>
                      <a:pPr indent="0" marL="0">
                        <a:buNone/>
                      </a:pPr>
                      <a:r>
                        <a:rPr lang="en-US" sz="1100" b="1" dirty="0">
                          <a:solidFill>
                            <a:srgbClr val="F3F4EF"/>
                          </a:solidFill>
                          <a:latin typeface="Consolas" pitchFamily="34" charset="0"/>
                          <a:ea typeface="Consolas" pitchFamily="34" charset="-122"/>
                          <a:cs typeface="Consolas" pitchFamily="34" charset="-120"/>
                        </a:rPr>
                        <a:t>Odd value</a:t>
                      </a:r>
                      <a:endParaRPr lang="en-US" sz="1100" dirty="0">
                        <a:latin typeface="Consolas" charset="0"/>
                        <a:ea typeface="Consolas" charset="0"/>
                        <a:cs typeface="Consolas" charset="0"/>
                      </a:endParaRPr>
                    </a:p>
                  </a:txBody>
                  <a:tcPr marL="73152" marR="73152" marT="73152" marB="73152" anchor="ctr">
                    <a:lnL w="9525" cap="flat" cmpd="sng" algn="ctr">
                      <a:solidFill>
                        <a:srgbClr val="C9CCC4"/>
                      </a:solidFill>
                      <a:prstDash val="solid"/>
                      <a:round/>
                      <a:headEnd type="none" w="med" len="med"/>
                      <a:tailEnd type="none" w="med" len="med"/>
                    </a:lnL>
                    <a:lnR w="9525" cap="flat" cmpd="sng" algn="ctr">
                      <a:solidFill>
                        <a:srgbClr val="C9CCC4"/>
                      </a:solidFill>
                      <a:prstDash val="solid"/>
                      <a:round/>
                      <a:headEnd type="none" w="med" len="med"/>
                      <a:tailEnd type="none" w="med" len="med"/>
                    </a:lnR>
                    <a:lnT w="9525" cap="flat" cmpd="sng" algn="ctr">
                      <a:solidFill>
                        <a:srgbClr val="C9CCC4"/>
                      </a:solidFill>
                      <a:prstDash val="solid"/>
                      <a:round/>
                      <a:headEnd type="none" w="med" len="med"/>
                      <a:tailEnd type="none" w="med" len="med"/>
                    </a:lnT>
                    <a:lnB w="9525" cap="flat" cmpd="sng" algn="ctr">
                      <a:solidFill>
                        <a:srgbClr val="C9CCC4"/>
                      </a:solidFill>
                      <a:prstDash val="solid"/>
                      <a:round/>
                      <a:headEnd type="none" w="med" len="med"/>
                      <a:tailEnd type="none" w="med" len="med"/>
                    </a:lnB>
                    <a:solidFill>
                      <a:srgbClr val="15161A"/>
                    </a:solidFill>
                  </a:tcPr>
                </a:tc>
                <a:tc>
                  <a:txBody>
                    <a:bodyPr/>
                    <a:lstStyle/>
                    <a:p>
                      <a:pPr indent="0" marL="0">
                        <a:buNone/>
                      </a:pPr>
                      <a:r>
                        <a:rPr lang="en-US" sz="1100" b="1" dirty="0">
                          <a:solidFill>
                            <a:srgbClr val="F3F4EF"/>
                          </a:solidFill>
                          <a:latin typeface="Consolas" pitchFamily="34" charset="0"/>
                          <a:ea typeface="Consolas" pitchFamily="34" charset="-122"/>
                          <a:cs typeface="Consolas" pitchFamily="34" charset="-120"/>
                        </a:rPr>
                        <a:t>Others</a:t>
                      </a:r>
                      <a:endParaRPr lang="en-US" sz="1100" dirty="0">
                        <a:latin typeface="Consolas" charset="0"/>
                        <a:ea typeface="Consolas" charset="0"/>
                        <a:cs typeface="Consolas" charset="0"/>
                      </a:endParaRPr>
                    </a:p>
                  </a:txBody>
                  <a:tcPr marL="73152" marR="73152" marT="73152" marB="73152" anchor="ctr">
                    <a:lnL w="9525" cap="flat" cmpd="sng" algn="ctr">
                      <a:solidFill>
                        <a:srgbClr val="C9CCC4"/>
                      </a:solidFill>
                      <a:prstDash val="solid"/>
                      <a:round/>
                      <a:headEnd type="none" w="med" len="med"/>
                      <a:tailEnd type="none" w="med" len="med"/>
                    </a:lnL>
                    <a:lnR w="9525" cap="flat" cmpd="sng" algn="ctr">
                      <a:solidFill>
                        <a:srgbClr val="C9CCC4"/>
                      </a:solidFill>
                      <a:prstDash val="solid"/>
                      <a:round/>
                      <a:headEnd type="none" w="med" len="med"/>
                      <a:tailEnd type="none" w="med" len="med"/>
                    </a:lnR>
                    <a:lnT w="9525" cap="flat" cmpd="sng" algn="ctr">
                      <a:solidFill>
                        <a:srgbClr val="C9CCC4"/>
                      </a:solidFill>
                      <a:prstDash val="solid"/>
                      <a:round/>
                      <a:headEnd type="none" w="med" len="med"/>
                      <a:tailEnd type="none" w="med" len="med"/>
                    </a:lnT>
                    <a:lnB w="9525" cap="flat" cmpd="sng" algn="ctr">
                      <a:solidFill>
                        <a:srgbClr val="C9CCC4"/>
                      </a:solidFill>
                      <a:prstDash val="solid"/>
                      <a:round/>
                      <a:headEnd type="none" w="med" len="med"/>
                      <a:tailEnd type="none" w="med" len="med"/>
                    </a:lnB>
                    <a:solidFill>
                      <a:srgbClr val="15161A"/>
                    </a:solidFill>
                  </a:tcPr>
                </a:tc>
                <a:tc>
                  <a:txBody>
                    <a:bodyPr/>
                    <a:lstStyle/>
                    <a:p>
                      <a:pPr indent="0" marL="0">
                        <a:buNone/>
                      </a:pPr>
                      <a:r>
                        <a:rPr lang="en-US" sz="1100" b="1" dirty="0">
                          <a:solidFill>
                            <a:srgbClr val="F3F4EF"/>
                          </a:solidFill>
                          <a:latin typeface="Consolas" pitchFamily="34" charset="0"/>
                          <a:ea typeface="Consolas" pitchFamily="34" charset="-122"/>
                          <a:cs typeface="Consolas" pitchFamily="34" charset="-120"/>
                        </a:rPr>
                        <a:t>Gap</a:t>
                      </a:r>
                      <a:endParaRPr lang="en-US" sz="1100" dirty="0">
                        <a:latin typeface="Consolas" charset="0"/>
                        <a:ea typeface="Consolas" charset="0"/>
                        <a:cs typeface="Consolas" charset="0"/>
                      </a:endParaRPr>
                    </a:p>
                  </a:txBody>
                  <a:tcPr marL="73152" marR="73152" marT="73152" marB="73152" anchor="ctr">
                    <a:lnL w="9525" cap="flat" cmpd="sng" algn="ctr">
                      <a:solidFill>
                        <a:srgbClr val="C9CCC4"/>
                      </a:solidFill>
                      <a:prstDash val="solid"/>
                      <a:round/>
                      <a:headEnd type="none" w="med" len="med"/>
                      <a:tailEnd type="none" w="med" len="med"/>
                    </a:lnL>
                    <a:lnR w="9525" cap="flat" cmpd="sng" algn="ctr">
                      <a:solidFill>
                        <a:srgbClr val="C9CCC4"/>
                      </a:solidFill>
                      <a:prstDash val="solid"/>
                      <a:round/>
                      <a:headEnd type="none" w="med" len="med"/>
                      <a:tailEnd type="none" w="med" len="med"/>
                    </a:lnR>
                    <a:lnT w="9525" cap="flat" cmpd="sng" algn="ctr">
                      <a:solidFill>
                        <a:srgbClr val="C9CCC4"/>
                      </a:solidFill>
                      <a:prstDash val="solid"/>
                      <a:round/>
                      <a:headEnd type="none" w="med" len="med"/>
                      <a:tailEnd type="none" w="med" len="med"/>
                    </a:lnT>
                    <a:lnB w="9525" cap="flat" cmpd="sng" algn="ctr">
                      <a:solidFill>
                        <a:srgbClr val="C9CCC4"/>
                      </a:solidFill>
                      <a:prstDash val="solid"/>
                      <a:round/>
                      <a:headEnd type="none" w="med" len="med"/>
                      <a:tailEnd type="none" w="med" len="med"/>
                    </a:lnB>
                    <a:solidFill>
                      <a:srgbClr val="15161A"/>
                    </a:solidFill>
                  </a:tcPr>
                </a:tc>
              </a:tr>
              <a:tr h="402336">
                <a:tc>
                  <a:txBody>
                    <a:bodyPr/>
                    <a:lstStyle/>
                    <a:p>
                      <a:pPr indent="0" marL="0">
                        <a:buNone/>
                      </a:pPr>
                      <a:r>
                        <a:rPr lang="en-US" sz="1150" b="1" dirty="0">
                          <a:solidFill>
                            <a:srgbClr val="2433B8"/>
                          </a:solidFill>
                          <a:latin typeface="Consolas" pitchFamily="34" charset="0"/>
                          <a:ea typeface="Consolas" pitchFamily="34" charset="-122"/>
                          <a:cs typeface="Consolas" pitchFamily="34" charset="-120"/>
                        </a:rPr>
                        <a:t>Starter pricing</a:t>
                      </a:r>
                      <a:endParaRPr lang="en-US" sz="1150" dirty="0">
                        <a:latin typeface="Consolas" charset="0"/>
                        <a:ea typeface="Consolas" charset="0"/>
                        <a:cs typeface="Consolas" charset="0"/>
                      </a:endParaRPr>
                    </a:p>
                  </a:txBody>
                  <a:tcPr marL="73152" marR="73152" marT="73152" marB="73152" anchor="ctr">
                    <a:lnL w="9525" cap="flat" cmpd="sng" algn="ctr">
                      <a:solidFill>
                        <a:srgbClr val="C9CCC4"/>
                      </a:solidFill>
                      <a:prstDash val="solid"/>
                      <a:round/>
                      <a:headEnd type="none" w="med" len="med"/>
                      <a:tailEnd type="none" w="med" len="med"/>
                    </a:lnL>
                    <a:lnR w="9525" cap="flat" cmpd="sng" algn="ctr">
                      <a:solidFill>
                        <a:srgbClr val="C9CCC4"/>
                      </a:solidFill>
                      <a:prstDash val="solid"/>
                      <a:round/>
                      <a:headEnd type="none" w="med" len="med"/>
                      <a:tailEnd type="none" w="med" len="med"/>
                    </a:lnR>
                    <a:lnT w="9525" cap="flat" cmpd="sng" algn="ctr">
                      <a:solidFill>
                        <a:srgbClr val="C9CCC4"/>
                      </a:solidFill>
                      <a:prstDash val="solid"/>
                      <a:round/>
                      <a:headEnd type="none" w="med" len="med"/>
                      <a:tailEnd type="none" w="med" len="med"/>
                    </a:lnT>
                    <a:lnB w="9525" cap="flat" cmpd="sng" algn="ctr">
                      <a:solidFill>
                        <a:srgbClr val="C9CCC4"/>
                      </a:solidFill>
                      <a:prstDash val="solid"/>
                      <a:round/>
                      <a:headEnd type="none" w="med" len="med"/>
                      <a:tailEnd type="none" w="med" len="med"/>
                    </a:lnB>
                    <a:solidFill>
                      <a:srgbClr val="FBFBF8"/>
                    </a:solidFill>
                  </a:tcPr>
                </a:tc>
                <a:tc>
                  <a:txBody>
                    <a:bodyPr/>
                    <a:lstStyle/>
                    <a:p>
                      <a:pPr indent="0" marL="0">
                        <a:buNone/>
                      </a:pPr>
                      <a:r>
                        <a:rPr lang="en-US" sz="1150" dirty="0">
                          <a:solidFill>
                            <a:srgbClr val="15161A"/>
                          </a:solidFill>
                          <a:latin typeface="Consolas" pitchFamily="34" charset="0"/>
                          <a:ea typeface="Consolas" pitchFamily="34" charset="-122"/>
                          <a:cs typeface="Consolas" pitchFamily="34" charset="-120"/>
                        </a:rPr>
                        <a:t>Mosaic English · Student Book</a:t>
                      </a:r>
                      <a:endParaRPr lang="en-US" sz="1150" dirty="0">
                        <a:latin typeface="Consolas" charset="0"/>
                        <a:ea typeface="Consolas" charset="0"/>
                        <a:cs typeface="Consolas" charset="0"/>
                      </a:endParaRPr>
                    </a:p>
                  </a:txBody>
                  <a:tcPr marL="73152" marR="73152" marT="73152" marB="73152" anchor="ctr">
                    <a:lnL w="9525" cap="flat" cmpd="sng" algn="ctr">
                      <a:solidFill>
                        <a:srgbClr val="C9CCC4"/>
                      </a:solidFill>
                      <a:prstDash val="solid"/>
                      <a:round/>
                      <a:headEnd type="none" w="med" len="med"/>
                      <a:tailEnd type="none" w="med" len="med"/>
                    </a:lnL>
                    <a:lnR w="9525" cap="flat" cmpd="sng" algn="ctr">
                      <a:solidFill>
                        <a:srgbClr val="C9CCC4"/>
                      </a:solidFill>
                      <a:prstDash val="solid"/>
                      <a:round/>
                      <a:headEnd type="none" w="med" len="med"/>
                      <a:tailEnd type="none" w="med" len="med"/>
                    </a:lnR>
                    <a:lnT w="9525" cap="flat" cmpd="sng" algn="ctr">
                      <a:solidFill>
                        <a:srgbClr val="C9CCC4"/>
                      </a:solidFill>
                      <a:prstDash val="solid"/>
                      <a:round/>
                      <a:headEnd type="none" w="med" len="med"/>
                      <a:tailEnd type="none" w="med" len="med"/>
                    </a:lnT>
                    <a:lnB w="9525" cap="flat" cmpd="sng" algn="ctr">
                      <a:solidFill>
                        <a:srgbClr val="C9CCC4"/>
                      </a:solidFill>
                      <a:prstDash val="solid"/>
                      <a:round/>
                      <a:headEnd type="none" w="med" len="med"/>
                      <a:tailEnd type="none" w="med" len="med"/>
                    </a:lnB>
                    <a:solidFill>
                      <a:srgbClr val="FBFBF8"/>
                    </a:solidFill>
                  </a:tcPr>
                </a:tc>
                <a:tc>
                  <a:txBody>
                    <a:bodyPr/>
                    <a:lstStyle/>
                    <a:p>
                      <a:pPr indent="0" marL="0">
                        <a:buNone/>
                      </a:pPr>
                      <a:r>
                        <a:rPr lang="en-US" sz="1150" dirty="0">
                          <a:solidFill>
                            <a:srgbClr val="15161A"/>
                          </a:solidFill>
                          <a:latin typeface="Consolas" pitchFamily="34" charset="0"/>
                          <a:ea typeface="Consolas" pitchFamily="34" charset="-122"/>
                          <a:cs typeface="Consolas" pitchFamily="34" charset="-120"/>
                        </a:rPr>
                        <a:t>Starter €33.49</a:t>
                      </a:r>
                      <a:endParaRPr lang="en-US" sz="1150" dirty="0">
                        <a:latin typeface="Consolas" charset="0"/>
                        <a:ea typeface="Consolas" charset="0"/>
                        <a:cs typeface="Consolas" charset="0"/>
                      </a:endParaRPr>
                    </a:p>
                  </a:txBody>
                  <a:tcPr marL="73152" marR="73152" marT="73152" marB="73152" anchor="ctr">
                    <a:lnL w="9525" cap="flat" cmpd="sng" algn="ctr">
                      <a:solidFill>
                        <a:srgbClr val="C9CCC4"/>
                      </a:solidFill>
                      <a:prstDash val="solid"/>
                      <a:round/>
                      <a:headEnd type="none" w="med" len="med"/>
                      <a:tailEnd type="none" w="med" len="med"/>
                    </a:lnL>
                    <a:lnR w="9525" cap="flat" cmpd="sng" algn="ctr">
                      <a:solidFill>
                        <a:srgbClr val="C9CCC4"/>
                      </a:solidFill>
                      <a:prstDash val="solid"/>
                      <a:round/>
                      <a:headEnd type="none" w="med" len="med"/>
                      <a:tailEnd type="none" w="med" len="med"/>
                    </a:lnR>
                    <a:lnT w="9525" cap="flat" cmpd="sng" algn="ctr">
                      <a:solidFill>
                        <a:srgbClr val="C9CCC4"/>
                      </a:solidFill>
                      <a:prstDash val="solid"/>
                      <a:round/>
                      <a:headEnd type="none" w="med" len="med"/>
                      <a:tailEnd type="none" w="med" len="med"/>
                    </a:lnT>
                    <a:lnB w="9525" cap="flat" cmpd="sng" algn="ctr">
                      <a:solidFill>
                        <a:srgbClr val="C9CCC4"/>
                      </a:solidFill>
                      <a:prstDash val="solid"/>
                      <a:round/>
                      <a:headEnd type="none" w="med" len="med"/>
                      <a:tailEnd type="none" w="med" len="med"/>
                    </a:lnB>
                    <a:solidFill>
                      <a:srgbClr val="FBFBF8"/>
                    </a:solidFill>
                  </a:tcPr>
                </a:tc>
                <a:tc>
                  <a:txBody>
                    <a:bodyPr/>
                    <a:lstStyle/>
                    <a:p>
                      <a:pPr indent="0" marL="0">
                        <a:buNone/>
                      </a:pPr>
                      <a:r>
                        <a:rPr lang="en-US" sz="1150" dirty="0">
                          <a:solidFill>
                            <a:srgbClr val="15161A"/>
                          </a:solidFill>
                          <a:latin typeface="Consolas" pitchFamily="34" charset="0"/>
                          <a:ea typeface="Consolas" pitchFamily="34" charset="-122"/>
                          <a:cs typeface="Consolas" pitchFamily="34" charset="-120"/>
                        </a:rPr>
                        <a:t>€41.49</a:t>
                      </a:r>
                      <a:endParaRPr lang="en-US" sz="1150" dirty="0">
                        <a:latin typeface="Consolas" charset="0"/>
                        <a:ea typeface="Consolas" charset="0"/>
                        <a:cs typeface="Consolas" charset="0"/>
                      </a:endParaRPr>
                    </a:p>
                  </a:txBody>
                  <a:tcPr marL="73152" marR="73152" marT="73152" marB="73152" anchor="ctr">
                    <a:lnL w="9525" cap="flat" cmpd="sng" algn="ctr">
                      <a:solidFill>
                        <a:srgbClr val="C9CCC4"/>
                      </a:solidFill>
                      <a:prstDash val="solid"/>
                      <a:round/>
                      <a:headEnd type="none" w="med" len="med"/>
                      <a:tailEnd type="none" w="med" len="med"/>
                    </a:lnL>
                    <a:lnR w="9525" cap="flat" cmpd="sng" algn="ctr">
                      <a:solidFill>
                        <a:srgbClr val="C9CCC4"/>
                      </a:solidFill>
                      <a:prstDash val="solid"/>
                      <a:round/>
                      <a:headEnd type="none" w="med" len="med"/>
                      <a:tailEnd type="none" w="med" len="med"/>
                    </a:lnR>
                    <a:lnT w="9525" cap="flat" cmpd="sng" algn="ctr">
                      <a:solidFill>
                        <a:srgbClr val="C9CCC4"/>
                      </a:solidFill>
                      <a:prstDash val="solid"/>
                      <a:round/>
                      <a:headEnd type="none" w="med" len="med"/>
                      <a:tailEnd type="none" w="med" len="med"/>
                    </a:lnT>
                    <a:lnB w="9525" cap="flat" cmpd="sng" algn="ctr">
                      <a:solidFill>
                        <a:srgbClr val="C9CCC4"/>
                      </a:solidFill>
                      <a:prstDash val="solid"/>
                      <a:round/>
                      <a:headEnd type="none" w="med" len="med"/>
                      <a:tailEnd type="none" w="med" len="med"/>
                    </a:lnB>
                    <a:solidFill>
                      <a:srgbClr val="FBFBF8"/>
                    </a:solidFill>
                  </a:tcPr>
                </a:tc>
                <a:tc>
                  <a:txBody>
                    <a:bodyPr/>
                    <a:lstStyle/>
                    <a:p>
                      <a:pPr indent="0" marL="0">
                        <a:buNone/>
                      </a:pPr>
                      <a:r>
                        <a:rPr lang="en-US" sz="1150" dirty="0">
                          <a:solidFill>
                            <a:srgbClr val="15161A"/>
                          </a:solidFill>
                          <a:latin typeface="Consolas" pitchFamily="34" charset="0"/>
                          <a:ea typeface="Consolas" pitchFamily="34" charset="-122"/>
                          <a:cs typeface="Consolas" pitchFamily="34" charset="-120"/>
                        </a:rPr>
                        <a:t>−€8.00</a:t>
                      </a:r>
                      <a:endParaRPr lang="en-US" sz="1150" dirty="0">
                        <a:latin typeface="Consolas" charset="0"/>
                        <a:ea typeface="Consolas" charset="0"/>
                        <a:cs typeface="Consolas" charset="0"/>
                      </a:endParaRPr>
                    </a:p>
                  </a:txBody>
                  <a:tcPr marL="73152" marR="73152" marT="73152" marB="73152" anchor="ctr">
                    <a:lnL w="9525" cap="flat" cmpd="sng" algn="ctr">
                      <a:solidFill>
                        <a:srgbClr val="C9CCC4"/>
                      </a:solidFill>
                      <a:prstDash val="solid"/>
                      <a:round/>
                      <a:headEnd type="none" w="med" len="med"/>
                      <a:tailEnd type="none" w="med" len="med"/>
                    </a:lnL>
                    <a:lnR w="9525" cap="flat" cmpd="sng" algn="ctr">
                      <a:solidFill>
                        <a:srgbClr val="C9CCC4"/>
                      </a:solidFill>
                      <a:prstDash val="solid"/>
                      <a:round/>
                      <a:headEnd type="none" w="med" len="med"/>
                      <a:tailEnd type="none" w="med" len="med"/>
                    </a:lnR>
                    <a:lnT w="9525" cap="flat" cmpd="sng" algn="ctr">
                      <a:solidFill>
                        <a:srgbClr val="C9CCC4"/>
                      </a:solidFill>
                      <a:prstDash val="solid"/>
                      <a:round/>
                      <a:headEnd type="none" w="med" len="med"/>
                      <a:tailEnd type="none" w="med" len="med"/>
                    </a:lnT>
                    <a:lnB w="9525" cap="flat" cmpd="sng" algn="ctr">
                      <a:solidFill>
                        <a:srgbClr val="C9CCC4"/>
                      </a:solidFill>
                      <a:prstDash val="solid"/>
                      <a:round/>
                      <a:headEnd type="none" w="med" len="med"/>
                      <a:tailEnd type="none" w="med" len="med"/>
                    </a:lnB>
                    <a:solidFill>
                      <a:srgbClr val="FBFBF8"/>
                    </a:solidFill>
                  </a:tcPr>
                </a:tc>
              </a:tr>
              <a:tr h="402336">
                <a:tc>
                  <a:txBody>
                    <a:bodyPr/>
                    <a:lstStyle/>
                    <a:p>
                      <a:pPr indent="0" marL="0">
                        <a:buNone/>
                      </a:pPr>
                      <a:r>
                        <a:rPr lang="en-US" sz="1150" b="1" dirty="0">
                          <a:solidFill>
                            <a:srgbClr val="2433B8"/>
                          </a:solidFill>
                          <a:latin typeface="Consolas" pitchFamily="34" charset="0"/>
                          <a:ea typeface="Consolas" pitchFamily="34" charset="-122"/>
                          <a:cs typeface="Consolas" pitchFamily="34" charset="-120"/>
                        </a:rPr>
                        <a:t>Starter pricing</a:t>
                      </a:r>
                      <a:endParaRPr lang="en-US" sz="1150" dirty="0">
                        <a:latin typeface="Consolas" charset="0"/>
                        <a:ea typeface="Consolas" charset="0"/>
                        <a:cs typeface="Consolas" charset="0"/>
                      </a:endParaRPr>
                    </a:p>
                  </a:txBody>
                  <a:tcPr marL="73152" marR="73152" marT="73152" marB="73152" anchor="ctr">
                    <a:lnL w="9525" cap="flat" cmpd="sng" algn="ctr">
                      <a:solidFill>
                        <a:srgbClr val="C9CCC4"/>
                      </a:solidFill>
                      <a:prstDash val="solid"/>
                      <a:round/>
                      <a:headEnd type="none" w="med" len="med"/>
                      <a:tailEnd type="none" w="med" len="med"/>
                    </a:lnL>
                    <a:lnR w="9525" cap="flat" cmpd="sng" algn="ctr">
                      <a:solidFill>
                        <a:srgbClr val="C9CCC4"/>
                      </a:solidFill>
                      <a:prstDash val="solid"/>
                      <a:round/>
                      <a:headEnd type="none" w="med" len="med"/>
                      <a:tailEnd type="none" w="med" len="med"/>
                    </a:lnR>
                    <a:lnT w="9525" cap="flat" cmpd="sng" algn="ctr">
                      <a:solidFill>
                        <a:srgbClr val="C9CCC4"/>
                      </a:solidFill>
                      <a:prstDash val="solid"/>
                      <a:round/>
                      <a:headEnd type="none" w="med" len="med"/>
                      <a:tailEnd type="none" w="med" len="med"/>
                    </a:lnT>
                    <a:lnB w="9525" cap="flat" cmpd="sng" algn="ctr">
                      <a:solidFill>
                        <a:srgbClr val="C9CCC4"/>
                      </a:solidFill>
                      <a:prstDash val="solid"/>
                      <a:round/>
                      <a:headEnd type="none" w="med" len="med"/>
                      <a:tailEnd type="none" w="med" len="med"/>
                    </a:lnB>
                    <a:solidFill>
                      <a:srgbClr val="FBFBF8"/>
                    </a:solidFill>
                  </a:tcPr>
                </a:tc>
                <a:tc>
                  <a:txBody>
                    <a:bodyPr/>
                    <a:lstStyle/>
                    <a:p>
                      <a:pPr indent="0" marL="0">
                        <a:buNone/>
                      </a:pPr>
                      <a:r>
                        <a:rPr lang="en-US" sz="1150" dirty="0">
                          <a:solidFill>
                            <a:srgbClr val="15161A"/>
                          </a:solidFill>
                          <a:latin typeface="Consolas" pitchFamily="34" charset="0"/>
                          <a:ea typeface="Consolas" pitchFamily="34" charset="-122"/>
                          <a:cs typeface="Consolas" pitchFamily="34" charset="-120"/>
                        </a:rPr>
                        <a:t>Mosaic English · Workbook · with Audio</a:t>
                      </a:r>
                      <a:endParaRPr lang="en-US" sz="1150" dirty="0">
                        <a:latin typeface="Consolas" charset="0"/>
                        <a:ea typeface="Consolas" charset="0"/>
                        <a:cs typeface="Consolas" charset="0"/>
                      </a:endParaRPr>
                    </a:p>
                  </a:txBody>
                  <a:tcPr marL="73152" marR="73152" marT="73152" marB="73152" anchor="ctr">
                    <a:lnL w="9525" cap="flat" cmpd="sng" algn="ctr">
                      <a:solidFill>
                        <a:srgbClr val="C9CCC4"/>
                      </a:solidFill>
                      <a:prstDash val="solid"/>
                      <a:round/>
                      <a:headEnd type="none" w="med" len="med"/>
                      <a:tailEnd type="none" w="med" len="med"/>
                    </a:lnL>
                    <a:lnR w="9525" cap="flat" cmpd="sng" algn="ctr">
                      <a:solidFill>
                        <a:srgbClr val="C9CCC4"/>
                      </a:solidFill>
                      <a:prstDash val="solid"/>
                      <a:round/>
                      <a:headEnd type="none" w="med" len="med"/>
                      <a:tailEnd type="none" w="med" len="med"/>
                    </a:lnR>
                    <a:lnT w="9525" cap="flat" cmpd="sng" algn="ctr">
                      <a:solidFill>
                        <a:srgbClr val="C9CCC4"/>
                      </a:solidFill>
                      <a:prstDash val="solid"/>
                      <a:round/>
                      <a:headEnd type="none" w="med" len="med"/>
                      <a:tailEnd type="none" w="med" len="med"/>
                    </a:lnT>
                    <a:lnB w="9525" cap="flat" cmpd="sng" algn="ctr">
                      <a:solidFill>
                        <a:srgbClr val="C9CCC4"/>
                      </a:solidFill>
                      <a:prstDash val="solid"/>
                      <a:round/>
                      <a:headEnd type="none" w="med" len="med"/>
                      <a:tailEnd type="none" w="med" len="med"/>
                    </a:lnB>
                    <a:solidFill>
                      <a:srgbClr val="FBFBF8"/>
                    </a:solidFill>
                  </a:tcPr>
                </a:tc>
                <a:tc>
                  <a:txBody>
                    <a:bodyPr/>
                    <a:lstStyle/>
                    <a:p>
                      <a:pPr indent="0" marL="0">
                        <a:buNone/>
                      </a:pPr>
                      <a:r>
                        <a:rPr lang="en-US" sz="1150" dirty="0">
                          <a:solidFill>
                            <a:srgbClr val="15161A"/>
                          </a:solidFill>
                          <a:latin typeface="Consolas" pitchFamily="34" charset="0"/>
                          <a:ea typeface="Consolas" pitchFamily="34" charset="-122"/>
                          <a:cs typeface="Consolas" pitchFamily="34" charset="-120"/>
                        </a:rPr>
                        <a:t>Starter €16.49</a:t>
                      </a:r>
                      <a:endParaRPr lang="en-US" sz="1150" dirty="0">
                        <a:latin typeface="Consolas" charset="0"/>
                        <a:ea typeface="Consolas" charset="0"/>
                        <a:cs typeface="Consolas" charset="0"/>
                      </a:endParaRPr>
                    </a:p>
                  </a:txBody>
                  <a:tcPr marL="73152" marR="73152" marT="73152" marB="73152" anchor="ctr">
                    <a:lnL w="9525" cap="flat" cmpd="sng" algn="ctr">
                      <a:solidFill>
                        <a:srgbClr val="C9CCC4"/>
                      </a:solidFill>
                      <a:prstDash val="solid"/>
                      <a:round/>
                      <a:headEnd type="none" w="med" len="med"/>
                      <a:tailEnd type="none" w="med" len="med"/>
                    </a:lnL>
                    <a:lnR w="9525" cap="flat" cmpd="sng" algn="ctr">
                      <a:solidFill>
                        <a:srgbClr val="C9CCC4"/>
                      </a:solidFill>
                      <a:prstDash val="solid"/>
                      <a:round/>
                      <a:headEnd type="none" w="med" len="med"/>
                      <a:tailEnd type="none" w="med" len="med"/>
                    </a:lnR>
                    <a:lnT w="9525" cap="flat" cmpd="sng" algn="ctr">
                      <a:solidFill>
                        <a:srgbClr val="C9CCC4"/>
                      </a:solidFill>
                      <a:prstDash val="solid"/>
                      <a:round/>
                      <a:headEnd type="none" w="med" len="med"/>
                      <a:tailEnd type="none" w="med" len="med"/>
                    </a:lnT>
                    <a:lnB w="9525" cap="flat" cmpd="sng" algn="ctr">
                      <a:solidFill>
                        <a:srgbClr val="C9CCC4"/>
                      </a:solidFill>
                      <a:prstDash val="solid"/>
                      <a:round/>
                      <a:headEnd type="none" w="med" len="med"/>
                      <a:tailEnd type="none" w="med" len="med"/>
                    </a:lnB>
                    <a:solidFill>
                      <a:srgbClr val="FBFBF8"/>
                    </a:solidFill>
                  </a:tcPr>
                </a:tc>
                <a:tc>
                  <a:txBody>
                    <a:bodyPr/>
                    <a:lstStyle/>
                    <a:p>
                      <a:pPr indent="0" marL="0">
                        <a:buNone/>
                      </a:pPr>
                      <a:r>
                        <a:rPr lang="en-US" sz="1150" dirty="0">
                          <a:solidFill>
                            <a:srgbClr val="15161A"/>
                          </a:solidFill>
                          <a:latin typeface="Consolas" pitchFamily="34" charset="0"/>
                          <a:ea typeface="Consolas" pitchFamily="34" charset="-122"/>
                          <a:cs typeface="Consolas" pitchFamily="34" charset="-120"/>
                        </a:rPr>
                        <a:t>€20.49</a:t>
                      </a:r>
                      <a:endParaRPr lang="en-US" sz="1150" dirty="0">
                        <a:latin typeface="Consolas" charset="0"/>
                        <a:ea typeface="Consolas" charset="0"/>
                        <a:cs typeface="Consolas" charset="0"/>
                      </a:endParaRPr>
                    </a:p>
                  </a:txBody>
                  <a:tcPr marL="73152" marR="73152" marT="73152" marB="73152" anchor="ctr">
                    <a:lnL w="9525" cap="flat" cmpd="sng" algn="ctr">
                      <a:solidFill>
                        <a:srgbClr val="C9CCC4"/>
                      </a:solidFill>
                      <a:prstDash val="solid"/>
                      <a:round/>
                      <a:headEnd type="none" w="med" len="med"/>
                      <a:tailEnd type="none" w="med" len="med"/>
                    </a:lnL>
                    <a:lnR w="9525" cap="flat" cmpd="sng" algn="ctr">
                      <a:solidFill>
                        <a:srgbClr val="C9CCC4"/>
                      </a:solidFill>
                      <a:prstDash val="solid"/>
                      <a:round/>
                      <a:headEnd type="none" w="med" len="med"/>
                      <a:tailEnd type="none" w="med" len="med"/>
                    </a:lnR>
                    <a:lnT w="9525" cap="flat" cmpd="sng" algn="ctr">
                      <a:solidFill>
                        <a:srgbClr val="C9CCC4"/>
                      </a:solidFill>
                      <a:prstDash val="solid"/>
                      <a:round/>
                      <a:headEnd type="none" w="med" len="med"/>
                      <a:tailEnd type="none" w="med" len="med"/>
                    </a:lnT>
                    <a:lnB w="9525" cap="flat" cmpd="sng" algn="ctr">
                      <a:solidFill>
                        <a:srgbClr val="C9CCC4"/>
                      </a:solidFill>
                      <a:prstDash val="solid"/>
                      <a:round/>
                      <a:headEnd type="none" w="med" len="med"/>
                      <a:tailEnd type="none" w="med" len="med"/>
                    </a:lnB>
                    <a:solidFill>
                      <a:srgbClr val="FBFBF8"/>
                    </a:solidFill>
                  </a:tcPr>
                </a:tc>
                <a:tc>
                  <a:txBody>
                    <a:bodyPr/>
                    <a:lstStyle/>
                    <a:p>
                      <a:pPr indent="0" marL="0">
                        <a:buNone/>
                      </a:pPr>
                      <a:r>
                        <a:rPr lang="en-US" sz="1150" dirty="0">
                          <a:solidFill>
                            <a:srgbClr val="15161A"/>
                          </a:solidFill>
                          <a:latin typeface="Consolas" pitchFamily="34" charset="0"/>
                          <a:ea typeface="Consolas" pitchFamily="34" charset="-122"/>
                          <a:cs typeface="Consolas" pitchFamily="34" charset="-120"/>
                        </a:rPr>
                        <a:t>−€4.00</a:t>
                      </a:r>
                      <a:endParaRPr lang="en-US" sz="1150" dirty="0">
                        <a:latin typeface="Consolas" charset="0"/>
                        <a:ea typeface="Consolas" charset="0"/>
                        <a:cs typeface="Consolas" charset="0"/>
                      </a:endParaRPr>
                    </a:p>
                  </a:txBody>
                  <a:tcPr marL="73152" marR="73152" marT="73152" marB="73152" anchor="ctr">
                    <a:lnL w="9525" cap="flat" cmpd="sng" algn="ctr">
                      <a:solidFill>
                        <a:srgbClr val="C9CCC4"/>
                      </a:solidFill>
                      <a:prstDash val="solid"/>
                      <a:round/>
                      <a:headEnd type="none" w="med" len="med"/>
                      <a:tailEnd type="none" w="med" len="med"/>
                    </a:lnL>
                    <a:lnR w="9525" cap="flat" cmpd="sng" algn="ctr">
                      <a:solidFill>
                        <a:srgbClr val="C9CCC4"/>
                      </a:solidFill>
                      <a:prstDash val="solid"/>
                      <a:round/>
                      <a:headEnd type="none" w="med" len="med"/>
                      <a:tailEnd type="none" w="med" len="med"/>
                    </a:lnR>
                    <a:lnT w="9525" cap="flat" cmpd="sng" algn="ctr">
                      <a:solidFill>
                        <a:srgbClr val="C9CCC4"/>
                      </a:solidFill>
                      <a:prstDash val="solid"/>
                      <a:round/>
                      <a:headEnd type="none" w="med" len="med"/>
                      <a:tailEnd type="none" w="med" len="med"/>
                    </a:lnT>
                    <a:lnB w="9525" cap="flat" cmpd="sng" algn="ctr">
                      <a:solidFill>
                        <a:srgbClr val="C9CCC4"/>
                      </a:solidFill>
                      <a:prstDash val="solid"/>
                      <a:round/>
                      <a:headEnd type="none" w="med" len="med"/>
                      <a:tailEnd type="none" w="med" len="med"/>
                    </a:lnB>
                    <a:solidFill>
                      <a:srgbClr val="FBFBF8"/>
                    </a:solidFill>
                  </a:tcPr>
                </a:tc>
              </a:tr>
              <a:tr h="402336">
                <a:tc>
                  <a:txBody>
                    <a:bodyPr/>
                    <a:lstStyle/>
                    <a:p>
                      <a:pPr indent="0" marL="0">
                        <a:buNone/>
                      </a:pPr>
                      <a:r>
                        <a:rPr lang="en-US" sz="1150" b="1" dirty="0">
                          <a:solidFill>
                            <a:srgbClr val="2433B8"/>
                          </a:solidFill>
                          <a:latin typeface="Consolas" pitchFamily="34" charset="0"/>
                          <a:ea typeface="Consolas" pitchFamily="34" charset="-122"/>
                          <a:cs typeface="Consolas" pitchFamily="34" charset="-120"/>
                        </a:rPr>
                        <a:t>Starter pricing</a:t>
                      </a:r>
                      <a:endParaRPr lang="en-US" sz="1150" dirty="0">
                        <a:latin typeface="Consolas" charset="0"/>
                        <a:ea typeface="Consolas" charset="0"/>
                        <a:cs typeface="Consolas" charset="0"/>
                      </a:endParaRPr>
                    </a:p>
                  </a:txBody>
                  <a:tcPr marL="73152" marR="73152" marT="73152" marB="73152" anchor="ctr">
                    <a:lnL w="9525" cap="flat" cmpd="sng" algn="ctr">
                      <a:solidFill>
                        <a:srgbClr val="C9CCC4"/>
                      </a:solidFill>
                      <a:prstDash val="solid"/>
                      <a:round/>
                      <a:headEnd type="none" w="med" len="med"/>
                      <a:tailEnd type="none" w="med" len="med"/>
                    </a:lnL>
                    <a:lnR w="9525" cap="flat" cmpd="sng" algn="ctr">
                      <a:solidFill>
                        <a:srgbClr val="C9CCC4"/>
                      </a:solidFill>
                      <a:prstDash val="solid"/>
                      <a:round/>
                      <a:headEnd type="none" w="med" len="med"/>
                      <a:tailEnd type="none" w="med" len="med"/>
                    </a:lnR>
                    <a:lnT w="9525" cap="flat" cmpd="sng" algn="ctr">
                      <a:solidFill>
                        <a:srgbClr val="C9CCC4"/>
                      </a:solidFill>
                      <a:prstDash val="solid"/>
                      <a:round/>
                      <a:headEnd type="none" w="med" len="med"/>
                      <a:tailEnd type="none" w="med" len="med"/>
                    </a:lnT>
                    <a:lnB w="9525" cap="flat" cmpd="sng" algn="ctr">
                      <a:solidFill>
                        <a:srgbClr val="C9CCC4"/>
                      </a:solidFill>
                      <a:prstDash val="solid"/>
                      <a:round/>
                      <a:headEnd type="none" w="med" len="med"/>
                      <a:tailEnd type="none" w="med" len="med"/>
                    </a:lnB>
                    <a:solidFill>
                      <a:srgbClr val="FBFBF8"/>
                    </a:solidFill>
                  </a:tcPr>
                </a:tc>
                <a:tc>
                  <a:txBody>
                    <a:bodyPr/>
                    <a:lstStyle/>
                    <a:p>
                      <a:pPr indent="0" marL="0">
                        <a:buNone/>
                      </a:pPr>
                      <a:r>
                        <a:rPr lang="en-US" sz="1150" dirty="0">
                          <a:solidFill>
                            <a:srgbClr val="15161A"/>
                          </a:solidFill>
                          <a:latin typeface="Consolas" pitchFamily="34" charset="0"/>
                          <a:ea typeface="Consolas" pitchFamily="34" charset="-122"/>
                          <a:cs typeface="Consolas" pitchFamily="34" charset="-120"/>
                        </a:rPr>
                        <a:t>Silverline Skills · Student Book</a:t>
                      </a:r>
                      <a:endParaRPr lang="en-US" sz="1150" dirty="0">
                        <a:latin typeface="Consolas" charset="0"/>
                        <a:ea typeface="Consolas" charset="0"/>
                        <a:cs typeface="Consolas" charset="0"/>
                      </a:endParaRPr>
                    </a:p>
                  </a:txBody>
                  <a:tcPr marL="73152" marR="73152" marT="73152" marB="73152" anchor="ctr">
                    <a:lnL w="9525" cap="flat" cmpd="sng" algn="ctr">
                      <a:solidFill>
                        <a:srgbClr val="C9CCC4"/>
                      </a:solidFill>
                      <a:prstDash val="solid"/>
                      <a:round/>
                      <a:headEnd type="none" w="med" len="med"/>
                      <a:tailEnd type="none" w="med" len="med"/>
                    </a:lnL>
                    <a:lnR w="9525" cap="flat" cmpd="sng" algn="ctr">
                      <a:solidFill>
                        <a:srgbClr val="C9CCC4"/>
                      </a:solidFill>
                      <a:prstDash val="solid"/>
                      <a:round/>
                      <a:headEnd type="none" w="med" len="med"/>
                      <a:tailEnd type="none" w="med" len="med"/>
                    </a:lnR>
                    <a:lnT w="9525" cap="flat" cmpd="sng" algn="ctr">
                      <a:solidFill>
                        <a:srgbClr val="C9CCC4"/>
                      </a:solidFill>
                      <a:prstDash val="solid"/>
                      <a:round/>
                      <a:headEnd type="none" w="med" len="med"/>
                      <a:tailEnd type="none" w="med" len="med"/>
                    </a:lnT>
                    <a:lnB w="9525" cap="flat" cmpd="sng" algn="ctr">
                      <a:solidFill>
                        <a:srgbClr val="C9CCC4"/>
                      </a:solidFill>
                      <a:prstDash val="solid"/>
                      <a:round/>
                      <a:headEnd type="none" w="med" len="med"/>
                      <a:tailEnd type="none" w="med" len="med"/>
                    </a:lnB>
                    <a:solidFill>
                      <a:srgbClr val="FBFBF8"/>
                    </a:solidFill>
                  </a:tcPr>
                </a:tc>
                <a:tc>
                  <a:txBody>
                    <a:bodyPr/>
                    <a:lstStyle/>
                    <a:p>
                      <a:pPr indent="0" marL="0">
                        <a:buNone/>
                      </a:pPr>
                      <a:r>
                        <a:rPr lang="en-US" sz="1150" dirty="0">
                          <a:solidFill>
                            <a:srgbClr val="15161A"/>
                          </a:solidFill>
                          <a:latin typeface="Consolas" pitchFamily="34" charset="0"/>
                          <a:ea typeface="Consolas" pitchFamily="34" charset="-122"/>
                          <a:cs typeface="Consolas" pitchFamily="34" charset="-120"/>
                        </a:rPr>
                        <a:t>Starter €39.49</a:t>
                      </a:r>
                      <a:endParaRPr lang="en-US" sz="1150" dirty="0">
                        <a:latin typeface="Consolas" charset="0"/>
                        <a:ea typeface="Consolas" charset="0"/>
                        <a:cs typeface="Consolas" charset="0"/>
                      </a:endParaRPr>
                    </a:p>
                  </a:txBody>
                  <a:tcPr marL="73152" marR="73152" marT="73152" marB="73152" anchor="ctr">
                    <a:lnL w="9525" cap="flat" cmpd="sng" algn="ctr">
                      <a:solidFill>
                        <a:srgbClr val="C9CCC4"/>
                      </a:solidFill>
                      <a:prstDash val="solid"/>
                      <a:round/>
                      <a:headEnd type="none" w="med" len="med"/>
                      <a:tailEnd type="none" w="med" len="med"/>
                    </a:lnL>
                    <a:lnR w="9525" cap="flat" cmpd="sng" algn="ctr">
                      <a:solidFill>
                        <a:srgbClr val="C9CCC4"/>
                      </a:solidFill>
                      <a:prstDash val="solid"/>
                      <a:round/>
                      <a:headEnd type="none" w="med" len="med"/>
                      <a:tailEnd type="none" w="med" len="med"/>
                    </a:lnR>
                    <a:lnT w="9525" cap="flat" cmpd="sng" algn="ctr">
                      <a:solidFill>
                        <a:srgbClr val="C9CCC4"/>
                      </a:solidFill>
                      <a:prstDash val="solid"/>
                      <a:round/>
                      <a:headEnd type="none" w="med" len="med"/>
                      <a:tailEnd type="none" w="med" len="med"/>
                    </a:lnT>
                    <a:lnB w="9525" cap="flat" cmpd="sng" algn="ctr">
                      <a:solidFill>
                        <a:srgbClr val="C9CCC4"/>
                      </a:solidFill>
                      <a:prstDash val="solid"/>
                      <a:round/>
                      <a:headEnd type="none" w="med" len="med"/>
                      <a:tailEnd type="none" w="med" len="med"/>
                    </a:lnB>
                    <a:solidFill>
                      <a:srgbClr val="FBFBF8"/>
                    </a:solidFill>
                  </a:tcPr>
                </a:tc>
                <a:tc>
                  <a:txBody>
                    <a:bodyPr/>
                    <a:lstStyle/>
                    <a:p>
                      <a:pPr indent="0" marL="0">
                        <a:buNone/>
                      </a:pPr>
                      <a:r>
                        <a:rPr lang="en-US" sz="1150" dirty="0">
                          <a:solidFill>
                            <a:srgbClr val="15161A"/>
                          </a:solidFill>
                          <a:latin typeface="Consolas" pitchFamily="34" charset="0"/>
                          <a:ea typeface="Consolas" pitchFamily="34" charset="-122"/>
                          <a:cs typeface="Consolas" pitchFamily="34" charset="-120"/>
                        </a:rPr>
                        <a:t>€47.49</a:t>
                      </a:r>
                      <a:endParaRPr lang="en-US" sz="1150" dirty="0">
                        <a:latin typeface="Consolas" charset="0"/>
                        <a:ea typeface="Consolas" charset="0"/>
                        <a:cs typeface="Consolas" charset="0"/>
                      </a:endParaRPr>
                    </a:p>
                  </a:txBody>
                  <a:tcPr marL="73152" marR="73152" marT="73152" marB="73152" anchor="ctr">
                    <a:lnL w="9525" cap="flat" cmpd="sng" algn="ctr">
                      <a:solidFill>
                        <a:srgbClr val="C9CCC4"/>
                      </a:solidFill>
                      <a:prstDash val="solid"/>
                      <a:round/>
                      <a:headEnd type="none" w="med" len="med"/>
                      <a:tailEnd type="none" w="med" len="med"/>
                    </a:lnL>
                    <a:lnR w="9525" cap="flat" cmpd="sng" algn="ctr">
                      <a:solidFill>
                        <a:srgbClr val="C9CCC4"/>
                      </a:solidFill>
                      <a:prstDash val="solid"/>
                      <a:round/>
                      <a:headEnd type="none" w="med" len="med"/>
                      <a:tailEnd type="none" w="med" len="med"/>
                    </a:lnR>
                    <a:lnT w="9525" cap="flat" cmpd="sng" algn="ctr">
                      <a:solidFill>
                        <a:srgbClr val="C9CCC4"/>
                      </a:solidFill>
                      <a:prstDash val="solid"/>
                      <a:round/>
                      <a:headEnd type="none" w="med" len="med"/>
                      <a:tailEnd type="none" w="med" len="med"/>
                    </a:lnT>
                    <a:lnB w="9525" cap="flat" cmpd="sng" algn="ctr">
                      <a:solidFill>
                        <a:srgbClr val="C9CCC4"/>
                      </a:solidFill>
                      <a:prstDash val="solid"/>
                      <a:round/>
                      <a:headEnd type="none" w="med" len="med"/>
                      <a:tailEnd type="none" w="med" len="med"/>
                    </a:lnB>
                    <a:solidFill>
                      <a:srgbClr val="FBFBF8"/>
                    </a:solidFill>
                  </a:tcPr>
                </a:tc>
                <a:tc>
                  <a:txBody>
                    <a:bodyPr/>
                    <a:lstStyle/>
                    <a:p>
                      <a:pPr indent="0" marL="0">
                        <a:buNone/>
                      </a:pPr>
                      <a:r>
                        <a:rPr lang="en-US" sz="1150" dirty="0">
                          <a:solidFill>
                            <a:srgbClr val="15161A"/>
                          </a:solidFill>
                          <a:latin typeface="Consolas" pitchFamily="34" charset="0"/>
                          <a:ea typeface="Consolas" pitchFamily="34" charset="-122"/>
                          <a:cs typeface="Consolas" pitchFamily="34" charset="-120"/>
                        </a:rPr>
                        <a:t>−€8.00</a:t>
                      </a:r>
                      <a:endParaRPr lang="en-US" sz="1150" dirty="0">
                        <a:latin typeface="Consolas" charset="0"/>
                        <a:ea typeface="Consolas" charset="0"/>
                        <a:cs typeface="Consolas" charset="0"/>
                      </a:endParaRPr>
                    </a:p>
                  </a:txBody>
                  <a:tcPr marL="73152" marR="73152" marT="73152" marB="73152" anchor="ctr">
                    <a:lnL w="9525" cap="flat" cmpd="sng" algn="ctr">
                      <a:solidFill>
                        <a:srgbClr val="C9CCC4"/>
                      </a:solidFill>
                      <a:prstDash val="solid"/>
                      <a:round/>
                      <a:headEnd type="none" w="med" len="med"/>
                      <a:tailEnd type="none" w="med" len="med"/>
                    </a:lnL>
                    <a:lnR w="9525" cap="flat" cmpd="sng" algn="ctr">
                      <a:solidFill>
                        <a:srgbClr val="C9CCC4"/>
                      </a:solidFill>
                      <a:prstDash val="solid"/>
                      <a:round/>
                      <a:headEnd type="none" w="med" len="med"/>
                      <a:tailEnd type="none" w="med" len="med"/>
                    </a:lnR>
                    <a:lnT w="9525" cap="flat" cmpd="sng" algn="ctr">
                      <a:solidFill>
                        <a:srgbClr val="C9CCC4"/>
                      </a:solidFill>
                      <a:prstDash val="solid"/>
                      <a:round/>
                      <a:headEnd type="none" w="med" len="med"/>
                      <a:tailEnd type="none" w="med" len="med"/>
                    </a:lnT>
                    <a:lnB w="9525" cap="flat" cmpd="sng" algn="ctr">
                      <a:solidFill>
                        <a:srgbClr val="C9CCC4"/>
                      </a:solidFill>
                      <a:prstDash val="solid"/>
                      <a:round/>
                      <a:headEnd type="none" w="med" len="med"/>
                      <a:tailEnd type="none" w="med" len="med"/>
                    </a:lnB>
                    <a:solidFill>
                      <a:srgbClr val="FBFBF8"/>
                    </a:solidFill>
                  </a:tcPr>
                </a:tc>
              </a:tr>
              <a:tr h="402336">
                <a:tc>
                  <a:txBody>
                    <a:bodyPr/>
                    <a:lstStyle/>
                    <a:p>
                      <a:pPr indent="0" marL="0">
                        <a:buNone/>
                      </a:pPr>
                      <a:r>
                        <a:rPr lang="en-US" sz="1150" b="1" dirty="0">
                          <a:solidFill>
                            <a:srgbClr val="2433B8"/>
                          </a:solidFill>
                          <a:latin typeface="Consolas" pitchFamily="34" charset="0"/>
                          <a:ea typeface="Consolas" pitchFamily="34" charset="-122"/>
                          <a:cs typeface="Consolas" pitchFamily="34" charset="-120"/>
                        </a:rPr>
                        <a:t>Starter pricing</a:t>
                      </a:r>
                      <a:endParaRPr lang="en-US" sz="1150" dirty="0">
                        <a:latin typeface="Consolas" charset="0"/>
                        <a:ea typeface="Consolas" charset="0"/>
                        <a:cs typeface="Consolas" charset="0"/>
                      </a:endParaRPr>
                    </a:p>
                  </a:txBody>
                  <a:tcPr marL="73152" marR="73152" marT="73152" marB="73152" anchor="ctr">
                    <a:lnL w="9525" cap="flat" cmpd="sng" algn="ctr">
                      <a:solidFill>
                        <a:srgbClr val="C9CCC4"/>
                      </a:solidFill>
                      <a:prstDash val="solid"/>
                      <a:round/>
                      <a:headEnd type="none" w="med" len="med"/>
                      <a:tailEnd type="none" w="med" len="med"/>
                    </a:lnL>
                    <a:lnR w="9525" cap="flat" cmpd="sng" algn="ctr">
                      <a:solidFill>
                        <a:srgbClr val="C9CCC4"/>
                      </a:solidFill>
                      <a:prstDash val="solid"/>
                      <a:round/>
                      <a:headEnd type="none" w="med" len="med"/>
                      <a:tailEnd type="none" w="med" len="med"/>
                    </a:lnR>
                    <a:lnT w="9525" cap="flat" cmpd="sng" algn="ctr">
                      <a:solidFill>
                        <a:srgbClr val="C9CCC4"/>
                      </a:solidFill>
                      <a:prstDash val="solid"/>
                      <a:round/>
                      <a:headEnd type="none" w="med" len="med"/>
                      <a:tailEnd type="none" w="med" len="med"/>
                    </a:lnT>
                    <a:lnB w="9525" cap="flat" cmpd="sng" algn="ctr">
                      <a:solidFill>
                        <a:srgbClr val="C9CCC4"/>
                      </a:solidFill>
                      <a:prstDash val="solid"/>
                      <a:round/>
                      <a:headEnd type="none" w="med" len="med"/>
                      <a:tailEnd type="none" w="med" len="med"/>
                    </a:lnB>
                    <a:solidFill>
                      <a:srgbClr val="FBFBF8"/>
                    </a:solidFill>
                  </a:tcPr>
                </a:tc>
                <a:tc>
                  <a:txBody>
                    <a:bodyPr/>
                    <a:lstStyle/>
                    <a:p>
                      <a:pPr indent="0" marL="0">
                        <a:buNone/>
                      </a:pPr>
                      <a:r>
                        <a:rPr lang="en-US" sz="1150" dirty="0">
                          <a:solidFill>
                            <a:srgbClr val="15161A"/>
                          </a:solidFill>
                          <a:latin typeface="Consolas" pitchFamily="34" charset="0"/>
                          <a:ea typeface="Consolas" pitchFamily="34" charset="-122"/>
                          <a:cs typeface="Consolas" pitchFamily="34" charset="-120"/>
                        </a:rPr>
                        <a:t>Silverline Skills · Workbook · with Audio</a:t>
                      </a:r>
                      <a:endParaRPr lang="en-US" sz="1150" dirty="0">
                        <a:latin typeface="Consolas" charset="0"/>
                        <a:ea typeface="Consolas" charset="0"/>
                        <a:cs typeface="Consolas" charset="0"/>
                      </a:endParaRPr>
                    </a:p>
                  </a:txBody>
                  <a:tcPr marL="73152" marR="73152" marT="73152" marB="73152" anchor="ctr">
                    <a:lnL w="9525" cap="flat" cmpd="sng" algn="ctr">
                      <a:solidFill>
                        <a:srgbClr val="C9CCC4"/>
                      </a:solidFill>
                      <a:prstDash val="solid"/>
                      <a:round/>
                      <a:headEnd type="none" w="med" len="med"/>
                      <a:tailEnd type="none" w="med" len="med"/>
                    </a:lnL>
                    <a:lnR w="9525" cap="flat" cmpd="sng" algn="ctr">
                      <a:solidFill>
                        <a:srgbClr val="C9CCC4"/>
                      </a:solidFill>
                      <a:prstDash val="solid"/>
                      <a:round/>
                      <a:headEnd type="none" w="med" len="med"/>
                      <a:tailEnd type="none" w="med" len="med"/>
                    </a:lnR>
                    <a:lnT w="9525" cap="flat" cmpd="sng" algn="ctr">
                      <a:solidFill>
                        <a:srgbClr val="C9CCC4"/>
                      </a:solidFill>
                      <a:prstDash val="solid"/>
                      <a:round/>
                      <a:headEnd type="none" w="med" len="med"/>
                      <a:tailEnd type="none" w="med" len="med"/>
                    </a:lnT>
                    <a:lnB w="9525" cap="flat" cmpd="sng" algn="ctr">
                      <a:solidFill>
                        <a:srgbClr val="C9CCC4"/>
                      </a:solidFill>
                      <a:prstDash val="solid"/>
                      <a:round/>
                      <a:headEnd type="none" w="med" len="med"/>
                      <a:tailEnd type="none" w="med" len="med"/>
                    </a:lnB>
                    <a:solidFill>
                      <a:srgbClr val="FBFBF8"/>
                    </a:solidFill>
                  </a:tcPr>
                </a:tc>
                <a:tc>
                  <a:txBody>
                    <a:bodyPr/>
                    <a:lstStyle/>
                    <a:p>
                      <a:pPr indent="0" marL="0">
                        <a:buNone/>
                      </a:pPr>
                      <a:r>
                        <a:rPr lang="en-US" sz="1150" dirty="0">
                          <a:solidFill>
                            <a:srgbClr val="15161A"/>
                          </a:solidFill>
                          <a:latin typeface="Consolas" pitchFamily="34" charset="0"/>
                          <a:ea typeface="Consolas" pitchFamily="34" charset="-122"/>
                          <a:cs typeface="Consolas" pitchFamily="34" charset="-120"/>
                        </a:rPr>
                        <a:t>Starter €24.49</a:t>
                      </a:r>
                      <a:endParaRPr lang="en-US" sz="1150" dirty="0">
                        <a:latin typeface="Consolas" charset="0"/>
                        <a:ea typeface="Consolas" charset="0"/>
                        <a:cs typeface="Consolas" charset="0"/>
                      </a:endParaRPr>
                    </a:p>
                  </a:txBody>
                  <a:tcPr marL="73152" marR="73152" marT="73152" marB="73152" anchor="ctr">
                    <a:lnL w="9525" cap="flat" cmpd="sng" algn="ctr">
                      <a:solidFill>
                        <a:srgbClr val="C9CCC4"/>
                      </a:solidFill>
                      <a:prstDash val="solid"/>
                      <a:round/>
                      <a:headEnd type="none" w="med" len="med"/>
                      <a:tailEnd type="none" w="med" len="med"/>
                    </a:lnL>
                    <a:lnR w="9525" cap="flat" cmpd="sng" algn="ctr">
                      <a:solidFill>
                        <a:srgbClr val="C9CCC4"/>
                      </a:solidFill>
                      <a:prstDash val="solid"/>
                      <a:round/>
                      <a:headEnd type="none" w="med" len="med"/>
                      <a:tailEnd type="none" w="med" len="med"/>
                    </a:lnR>
                    <a:lnT w="9525" cap="flat" cmpd="sng" algn="ctr">
                      <a:solidFill>
                        <a:srgbClr val="C9CCC4"/>
                      </a:solidFill>
                      <a:prstDash val="solid"/>
                      <a:round/>
                      <a:headEnd type="none" w="med" len="med"/>
                      <a:tailEnd type="none" w="med" len="med"/>
                    </a:lnT>
                    <a:lnB w="9525" cap="flat" cmpd="sng" algn="ctr">
                      <a:solidFill>
                        <a:srgbClr val="C9CCC4"/>
                      </a:solidFill>
                      <a:prstDash val="solid"/>
                      <a:round/>
                      <a:headEnd type="none" w="med" len="med"/>
                      <a:tailEnd type="none" w="med" len="med"/>
                    </a:lnB>
                    <a:solidFill>
                      <a:srgbClr val="FBFBF8"/>
                    </a:solidFill>
                  </a:tcPr>
                </a:tc>
                <a:tc>
                  <a:txBody>
                    <a:bodyPr/>
                    <a:lstStyle/>
                    <a:p>
                      <a:pPr indent="0" marL="0">
                        <a:buNone/>
                      </a:pPr>
                      <a:r>
                        <a:rPr lang="en-US" sz="1150" dirty="0">
                          <a:solidFill>
                            <a:srgbClr val="15161A"/>
                          </a:solidFill>
                          <a:latin typeface="Consolas" pitchFamily="34" charset="0"/>
                          <a:ea typeface="Consolas" pitchFamily="34" charset="-122"/>
                          <a:cs typeface="Consolas" pitchFamily="34" charset="-120"/>
                        </a:rPr>
                        <a:t>€28.49</a:t>
                      </a:r>
                      <a:endParaRPr lang="en-US" sz="1150" dirty="0">
                        <a:latin typeface="Consolas" charset="0"/>
                        <a:ea typeface="Consolas" charset="0"/>
                        <a:cs typeface="Consolas" charset="0"/>
                      </a:endParaRPr>
                    </a:p>
                  </a:txBody>
                  <a:tcPr marL="73152" marR="73152" marT="73152" marB="73152" anchor="ctr">
                    <a:lnL w="9525" cap="flat" cmpd="sng" algn="ctr">
                      <a:solidFill>
                        <a:srgbClr val="C9CCC4"/>
                      </a:solidFill>
                      <a:prstDash val="solid"/>
                      <a:round/>
                      <a:headEnd type="none" w="med" len="med"/>
                      <a:tailEnd type="none" w="med" len="med"/>
                    </a:lnL>
                    <a:lnR w="9525" cap="flat" cmpd="sng" algn="ctr">
                      <a:solidFill>
                        <a:srgbClr val="C9CCC4"/>
                      </a:solidFill>
                      <a:prstDash val="solid"/>
                      <a:round/>
                      <a:headEnd type="none" w="med" len="med"/>
                      <a:tailEnd type="none" w="med" len="med"/>
                    </a:lnR>
                    <a:lnT w="9525" cap="flat" cmpd="sng" algn="ctr">
                      <a:solidFill>
                        <a:srgbClr val="C9CCC4"/>
                      </a:solidFill>
                      <a:prstDash val="solid"/>
                      <a:round/>
                      <a:headEnd type="none" w="med" len="med"/>
                      <a:tailEnd type="none" w="med" len="med"/>
                    </a:lnT>
                    <a:lnB w="9525" cap="flat" cmpd="sng" algn="ctr">
                      <a:solidFill>
                        <a:srgbClr val="C9CCC4"/>
                      </a:solidFill>
                      <a:prstDash val="solid"/>
                      <a:round/>
                      <a:headEnd type="none" w="med" len="med"/>
                      <a:tailEnd type="none" w="med" len="med"/>
                    </a:lnB>
                    <a:solidFill>
                      <a:srgbClr val="FBFBF8"/>
                    </a:solidFill>
                  </a:tcPr>
                </a:tc>
                <a:tc>
                  <a:txBody>
                    <a:bodyPr/>
                    <a:lstStyle/>
                    <a:p>
                      <a:pPr indent="0" marL="0">
                        <a:buNone/>
                      </a:pPr>
                      <a:r>
                        <a:rPr lang="en-US" sz="1150" dirty="0">
                          <a:solidFill>
                            <a:srgbClr val="15161A"/>
                          </a:solidFill>
                          <a:latin typeface="Consolas" pitchFamily="34" charset="0"/>
                          <a:ea typeface="Consolas" pitchFamily="34" charset="-122"/>
                          <a:cs typeface="Consolas" pitchFamily="34" charset="-120"/>
                        </a:rPr>
                        <a:t>−€4.00</a:t>
                      </a:r>
                      <a:endParaRPr lang="en-US" sz="1150" dirty="0">
                        <a:latin typeface="Consolas" charset="0"/>
                        <a:ea typeface="Consolas" charset="0"/>
                        <a:cs typeface="Consolas" charset="0"/>
                      </a:endParaRPr>
                    </a:p>
                  </a:txBody>
                  <a:tcPr marL="73152" marR="73152" marT="73152" marB="73152" anchor="ctr">
                    <a:lnL w="9525" cap="flat" cmpd="sng" algn="ctr">
                      <a:solidFill>
                        <a:srgbClr val="C9CCC4"/>
                      </a:solidFill>
                      <a:prstDash val="solid"/>
                      <a:round/>
                      <a:headEnd type="none" w="med" len="med"/>
                      <a:tailEnd type="none" w="med" len="med"/>
                    </a:lnL>
                    <a:lnR w="9525" cap="flat" cmpd="sng" algn="ctr">
                      <a:solidFill>
                        <a:srgbClr val="C9CCC4"/>
                      </a:solidFill>
                      <a:prstDash val="solid"/>
                      <a:round/>
                      <a:headEnd type="none" w="med" len="med"/>
                      <a:tailEnd type="none" w="med" len="med"/>
                    </a:lnR>
                    <a:lnT w="9525" cap="flat" cmpd="sng" algn="ctr">
                      <a:solidFill>
                        <a:srgbClr val="C9CCC4"/>
                      </a:solidFill>
                      <a:prstDash val="solid"/>
                      <a:round/>
                      <a:headEnd type="none" w="med" len="med"/>
                      <a:tailEnd type="none" w="med" len="med"/>
                    </a:lnT>
                    <a:lnB w="9525" cap="flat" cmpd="sng" algn="ctr">
                      <a:solidFill>
                        <a:srgbClr val="C9CCC4"/>
                      </a:solidFill>
                      <a:prstDash val="solid"/>
                      <a:round/>
                      <a:headEnd type="none" w="med" len="med"/>
                      <a:tailEnd type="none" w="med" len="med"/>
                    </a:lnB>
                    <a:solidFill>
                      <a:srgbClr val="FBFBF8"/>
                    </a:solidFill>
                  </a:tcPr>
                </a:tc>
              </a:tr>
              <a:tr h="402336">
                <a:tc>
                  <a:txBody>
                    <a:bodyPr/>
                    <a:lstStyle/>
                    <a:p>
                      <a:pPr indent="0" marL="0">
                        <a:buNone/>
                      </a:pPr>
                      <a:r>
                        <a:rPr lang="en-US" sz="1150" b="1" dirty="0">
                          <a:solidFill>
                            <a:srgbClr val="C2105F"/>
                          </a:solidFill>
                          <a:latin typeface="Consolas" pitchFamily="34" charset="0"/>
                          <a:ea typeface="Consolas" pitchFamily="34" charset="-122"/>
                          <a:cs typeface="Consolas" pitchFamily="34" charset="-120"/>
                        </a:rPr>
                        <a:t>Filing error</a:t>
                      </a:r>
                      <a:endParaRPr lang="en-US" sz="1150" dirty="0">
                        <a:latin typeface="Consolas" charset="0"/>
                        <a:ea typeface="Consolas" charset="0"/>
                        <a:cs typeface="Consolas" charset="0"/>
                      </a:endParaRPr>
                    </a:p>
                  </a:txBody>
                  <a:tcPr marL="73152" marR="73152" marT="73152" marB="73152" anchor="ctr">
                    <a:lnL w="9525" cap="flat" cmpd="sng" algn="ctr">
                      <a:solidFill>
                        <a:srgbClr val="C9CCC4"/>
                      </a:solidFill>
                      <a:prstDash val="solid"/>
                      <a:round/>
                      <a:headEnd type="none" w="med" len="med"/>
                      <a:tailEnd type="none" w="med" len="med"/>
                    </a:lnL>
                    <a:lnR w="9525" cap="flat" cmpd="sng" algn="ctr">
                      <a:solidFill>
                        <a:srgbClr val="C9CCC4"/>
                      </a:solidFill>
                      <a:prstDash val="solid"/>
                      <a:round/>
                      <a:headEnd type="none" w="med" len="med"/>
                      <a:tailEnd type="none" w="med" len="med"/>
                    </a:lnR>
                    <a:lnT w="9525" cap="flat" cmpd="sng" algn="ctr">
                      <a:solidFill>
                        <a:srgbClr val="C9CCC4"/>
                      </a:solidFill>
                      <a:prstDash val="solid"/>
                      <a:round/>
                      <a:headEnd type="none" w="med" len="med"/>
                      <a:tailEnd type="none" w="med" len="med"/>
                    </a:lnT>
                    <a:lnB w="9525" cap="flat" cmpd="sng" algn="ctr">
                      <a:solidFill>
                        <a:srgbClr val="C9CCC4"/>
                      </a:solidFill>
                      <a:prstDash val="solid"/>
                      <a:round/>
                      <a:headEnd type="none" w="med" len="med"/>
                      <a:tailEnd type="none" w="med" len="med"/>
                    </a:lnB>
                    <a:solidFill>
                      <a:srgbClr val="FBFBF8"/>
                    </a:solidFill>
                  </a:tcPr>
                </a:tc>
                <a:tc>
                  <a:txBody>
                    <a:bodyPr/>
                    <a:lstStyle/>
                    <a:p>
                      <a:pPr indent="0" marL="0">
                        <a:buNone/>
                      </a:pPr>
                      <a:r>
                        <a:rPr lang="en-US" sz="1150" dirty="0">
                          <a:solidFill>
                            <a:srgbClr val="15161A"/>
                          </a:solidFill>
                          <a:latin typeface="Consolas" pitchFamily="34" charset="0"/>
                          <a:ea typeface="Consolas" pitchFamily="34" charset="-122"/>
                          <a:cs typeface="Consolas" pitchFamily="34" charset="-120"/>
                        </a:rPr>
                        <a:t>Glasshouse English · Student Book · Premium Pack  (row 20: Mosaic English)</a:t>
                      </a:r>
                      <a:endParaRPr lang="en-US" sz="1150" dirty="0">
                        <a:latin typeface="Consolas" charset="0"/>
                        <a:ea typeface="Consolas" charset="0"/>
                        <a:cs typeface="Consolas" charset="0"/>
                      </a:endParaRPr>
                    </a:p>
                  </a:txBody>
                  <a:tcPr marL="73152" marR="73152" marT="73152" marB="73152" anchor="ctr">
                    <a:lnL w="9525" cap="flat" cmpd="sng" algn="ctr">
                      <a:solidFill>
                        <a:srgbClr val="C9CCC4"/>
                      </a:solidFill>
                      <a:prstDash val="solid"/>
                      <a:round/>
                      <a:headEnd type="none" w="med" len="med"/>
                      <a:tailEnd type="none" w="med" len="med"/>
                    </a:lnL>
                    <a:lnR w="9525" cap="flat" cmpd="sng" algn="ctr">
                      <a:solidFill>
                        <a:srgbClr val="C9CCC4"/>
                      </a:solidFill>
                      <a:prstDash val="solid"/>
                      <a:round/>
                      <a:headEnd type="none" w="med" len="med"/>
                      <a:tailEnd type="none" w="med" len="med"/>
                    </a:lnR>
                    <a:lnT w="9525" cap="flat" cmpd="sng" algn="ctr">
                      <a:solidFill>
                        <a:srgbClr val="C9CCC4"/>
                      </a:solidFill>
                      <a:prstDash val="solid"/>
                      <a:round/>
                      <a:headEnd type="none" w="med" len="med"/>
                      <a:tailEnd type="none" w="med" len="med"/>
                    </a:lnT>
                    <a:lnB w="9525" cap="flat" cmpd="sng" algn="ctr">
                      <a:solidFill>
                        <a:srgbClr val="C9CCC4"/>
                      </a:solidFill>
                      <a:prstDash val="solid"/>
                      <a:round/>
                      <a:headEnd type="none" w="med" len="med"/>
                      <a:tailEnd type="none" w="med" len="med"/>
                    </a:lnB>
                    <a:solidFill>
                      <a:srgbClr val="FBFBF8"/>
                    </a:solidFill>
                  </a:tcPr>
                </a:tc>
                <a:tc>
                  <a:txBody>
                    <a:bodyPr/>
                    <a:lstStyle/>
                    <a:p>
                      <a:pPr indent="0" marL="0">
                        <a:buNone/>
                      </a:pPr>
                      <a:r>
                        <a:rPr lang="en-US" sz="1150" dirty="0">
                          <a:solidFill>
                            <a:srgbClr val="15161A"/>
                          </a:solidFill>
                          <a:latin typeface="Consolas" pitchFamily="34" charset="0"/>
                          <a:ea typeface="Consolas" pitchFamily="34" charset="-122"/>
                          <a:cs typeface="Consolas" pitchFamily="34" charset="-120"/>
                        </a:rPr>
                        <a:t>B1 €69.49</a:t>
                      </a:r>
                      <a:endParaRPr lang="en-US" sz="1150" dirty="0">
                        <a:latin typeface="Consolas" charset="0"/>
                        <a:ea typeface="Consolas" charset="0"/>
                        <a:cs typeface="Consolas" charset="0"/>
                      </a:endParaRPr>
                    </a:p>
                  </a:txBody>
                  <a:tcPr marL="73152" marR="73152" marT="73152" marB="73152" anchor="ctr">
                    <a:lnL w="9525" cap="flat" cmpd="sng" algn="ctr">
                      <a:solidFill>
                        <a:srgbClr val="C9CCC4"/>
                      </a:solidFill>
                      <a:prstDash val="solid"/>
                      <a:round/>
                      <a:headEnd type="none" w="med" len="med"/>
                      <a:tailEnd type="none" w="med" len="med"/>
                    </a:lnL>
                    <a:lnR w="9525" cap="flat" cmpd="sng" algn="ctr">
                      <a:solidFill>
                        <a:srgbClr val="C9CCC4"/>
                      </a:solidFill>
                      <a:prstDash val="solid"/>
                      <a:round/>
                      <a:headEnd type="none" w="med" len="med"/>
                      <a:tailEnd type="none" w="med" len="med"/>
                    </a:lnR>
                    <a:lnT w="9525" cap="flat" cmpd="sng" algn="ctr">
                      <a:solidFill>
                        <a:srgbClr val="C9CCC4"/>
                      </a:solidFill>
                      <a:prstDash val="solid"/>
                      <a:round/>
                      <a:headEnd type="none" w="med" len="med"/>
                      <a:tailEnd type="none" w="med" len="med"/>
                    </a:lnT>
                    <a:lnB w="9525" cap="flat" cmpd="sng" algn="ctr">
                      <a:solidFill>
                        <a:srgbClr val="C9CCC4"/>
                      </a:solidFill>
                      <a:prstDash val="solid"/>
                      <a:round/>
                      <a:headEnd type="none" w="med" len="med"/>
                      <a:tailEnd type="none" w="med" len="med"/>
                    </a:lnB>
                    <a:solidFill>
                      <a:srgbClr val="FBFBF8"/>
                    </a:solidFill>
                  </a:tcPr>
                </a:tc>
                <a:tc>
                  <a:txBody>
                    <a:bodyPr/>
                    <a:lstStyle/>
                    <a:p>
                      <a:pPr indent="0" marL="0">
                        <a:buNone/>
                      </a:pPr>
                      <a:r>
                        <a:rPr lang="en-US" sz="1150" dirty="0">
                          <a:solidFill>
                            <a:srgbClr val="15161A"/>
                          </a:solidFill>
                          <a:latin typeface="Consolas" pitchFamily="34" charset="0"/>
                          <a:ea typeface="Consolas" pitchFamily="34" charset="-122"/>
                          <a:cs typeface="Consolas" pitchFamily="34" charset="-120"/>
                        </a:rPr>
                        <a:t>€86.49</a:t>
                      </a:r>
                      <a:endParaRPr lang="en-US" sz="1150" dirty="0">
                        <a:latin typeface="Consolas" charset="0"/>
                        <a:ea typeface="Consolas" charset="0"/>
                        <a:cs typeface="Consolas" charset="0"/>
                      </a:endParaRPr>
                    </a:p>
                  </a:txBody>
                  <a:tcPr marL="73152" marR="73152" marT="73152" marB="73152" anchor="ctr">
                    <a:lnL w="9525" cap="flat" cmpd="sng" algn="ctr">
                      <a:solidFill>
                        <a:srgbClr val="C9CCC4"/>
                      </a:solidFill>
                      <a:prstDash val="solid"/>
                      <a:round/>
                      <a:headEnd type="none" w="med" len="med"/>
                      <a:tailEnd type="none" w="med" len="med"/>
                    </a:lnL>
                    <a:lnR w="9525" cap="flat" cmpd="sng" algn="ctr">
                      <a:solidFill>
                        <a:srgbClr val="C9CCC4"/>
                      </a:solidFill>
                      <a:prstDash val="solid"/>
                      <a:round/>
                      <a:headEnd type="none" w="med" len="med"/>
                      <a:tailEnd type="none" w="med" len="med"/>
                    </a:lnR>
                    <a:lnT w="9525" cap="flat" cmpd="sng" algn="ctr">
                      <a:solidFill>
                        <a:srgbClr val="C9CCC4"/>
                      </a:solidFill>
                      <a:prstDash val="solid"/>
                      <a:round/>
                      <a:headEnd type="none" w="med" len="med"/>
                      <a:tailEnd type="none" w="med" len="med"/>
                    </a:lnT>
                    <a:lnB w="9525" cap="flat" cmpd="sng" algn="ctr">
                      <a:solidFill>
                        <a:srgbClr val="C9CCC4"/>
                      </a:solidFill>
                      <a:prstDash val="solid"/>
                      <a:round/>
                      <a:headEnd type="none" w="med" len="med"/>
                      <a:tailEnd type="none" w="med" len="med"/>
                    </a:lnB>
                    <a:solidFill>
                      <a:srgbClr val="FBFBF8"/>
                    </a:solidFill>
                  </a:tcPr>
                </a:tc>
                <a:tc>
                  <a:txBody>
                    <a:bodyPr/>
                    <a:lstStyle/>
                    <a:p>
                      <a:pPr indent="0" marL="0">
                        <a:buNone/>
                      </a:pPr>
                      <a:r>
                        <a:rPr lang="en-US" sz="1150" dirty="0">
                          <a:solidFill>
                            <a:srgbClr val="15161A"/>
                          </a:solidFill>
                          <a:latin typeface="Consolas" pitchFamily="34" charset="0"/>
                          <a:ea typeface="Consolas" pitchFamily="34" charset="-122"/>
                          <a:cs typeface="Consolas" pitchFamily="34" charset="-120"/>
                        </a:rPr>
                        <a:t>−€17.00</a:t>
                      </a:r>
                      <a:endParaRPr lang="en-US" sz="1150" dirty="0">
                        <a:latin typeface="Consolas" charset="0"/>
                        <a:ea typeface="Consolas" charset="0"/>
                        <a:cs typeface="Consolas" charset="0"/>
                      </a:endParaRPr>
                    </a:p>
                  </a:txBody>
                  <a:tcPr marL="73152" marR="73152" marT="73152" marB="73152" anchor="ctr">
                    <a:lnL w="9525" cap="flat" cmpd="sng" algn="ctr">
                      <a:solidFill>
                        <a:srgbClr val="C9CCC4"/>
                      </a:solidFill>
                      <a:prstDash val="solid"/>
                      <a:round/>
                      <a:headEnd type="none" w="med" len="med"/>
                      <a:tailEnd type="none" w="med" len="med"/>
                    </a:lnL>
                    <a:lnR w="9525" cap="flat" cmpd="sng" algn="ctr">
                      <a:solidFill>
                        <a:srgbClr val="C9CCC4"/>
                      </a:solidFill>
                      <a:prstDash val="solid"/>
                      <a:round/>
                      <a:headEnd type="none" w="med" len="med"/>
                      <a:tailEnd type="none" w="med" len="med"/>
                    </a:lnR>
                    <a:lnT w="9525" cap="flat" cmpd="sng" algn="ctr">
                      <a:solidFill>
                        <a:srgbClr val="C9CCC4"/>
                      </a:solidFill>
                      <a:prstDash val="solid"/>
                      <a:round/>
                      <a:headEnd type="none" w="med" len="med"/>
                      <a:tailEnd type="none" w="med" len="med"/>
                    </a:lnT>
                    <a:lnB w="9525" cap="flat" cmpd="sng" algn="ctr">
                      <a:solidFill>
                        <a:srgbClr val="C9CCC4"/>
                      </a:solidFill>
                      <a:prstDash val="solid"/>
                      <a:round/>
                      <a:headEnd type="none" w="med" len="med"/>
                      <a:tailEnd type="none" w="med" len="med"/>
                    </a:lnB>
                    <a:solidFill>
                      <a:srgbClr val="FBFBF8"/>
                    </a:solidFill>
                  </a:tcPr>
                </a:tc>
              </a:tr>
              <a:tr h="402336">
                <a:tc>
                  <a:txBody>
                    <a:bodyPr/>
                    <a:lstStyle/>
                    <a:p>
                      <a:pPr indent="0" marL="0">
                        <a:buNone/>
                      </a:pPr>
                      <a:r>
                        <a:rPr lang="en-US" sz="1150" b="1" dirty="0">
                          <a:solidFill>
                            <a:srgbClr val="C2105F"/>
                          </a:solidFill>
                          <a:latin typeface="Consolas" pitchFamily="34" charset="0"/>
                          <a:ea typeface="Consolas" pitchFamily="34" charset="-122"/>
                          <a:cs typeface="Consolas" pitchFamily="34" charset="-120"/>
                        </a:rPr>
                        <a:t>Filing error</a:t>
                      </a:r>
                      <a:endParaRPr lang="en-US" sz="1150" dirty="0">
                        <a:latin typeface="Consolas" charset="0"/>
                        <a:ea typeface="Consolas" charset="0"/>
                        <a:cs typeface="Consolas" charset="0"/>
                      </a:endParaRPr>
                    </a:p>
                  </a:txBody>
                  <a:tcPr marL="73152" marR="73152" marT="73152" marB="73152" anchor="ctr">
                    <a:lnL w="9525" cap="flat" cmpd="sng" algn="ctr">
                      <a:solidFill>
                        <a:srgbClr val="C9CCC4"/>
                      </a:solidFill>
                      <a:prstDash val="solid"/>
                      <a:round/>
                      <a:headEnd type="none" w="med" len="med"/>
                      <a:tailEnd type="none" w="med" len="med"/>
                    </a:lnL>
                    <a:lnR w="9525" cap="flat" cmpd="sng" algn="ctr">
                      <a:solidFill>
                        <a:srgbClr val="C9CCC4"/>
                      </a:solidFill>
                      <a:prstDash val="solid"/>
                      <a:round/>
                      <a:headEnd type="none" w="med" len="med"/>
                      <a:tailEnd type="none" w="med" len="med"/>
                    </a:lnR>
                    <a:lnT w="9525" cap="flat" cmpd="sng" algn="ctr">
                      <a:solidFill>
                        <a:srgbClr val="C9CCC4"/>
                      </a:solidFill>
                      <a:prstDash val="solid"/>
                      <a:round/>
                      <a:headEnd type="none" w="med" len="med"/>
                      <a:tailEnd type="none" w="med" len="med"/>
                    </a:lnT>
                    <a:lnB w="9525" cap="flat" cmpd="sng" algn="ctr">
                      <a:solidFill>
                        <a:srgbClr val="C9CCC4"/>
                      </a:solidFill>
                      <a:prstDash val="solid"/>
                      <a:round/>
                      <a:headEnd type="none" w="med" len="med"/>
                      <a:tailEnd type="none" w="med" len="med"/>
                    </a:lnB>
                    <a:solidFill>
                      <a:srgbClr val="FBFBF8"/>
                    </a:solidFill>
                  </a:tcPr>
                </a:tc>
                <a:tc>
                  <a:txBody>
                    <a:bodyPr/>
                    <a:lstStyle/>
                    <a:p>
                      <a:pPr indent="0" marL="0">
                        <a:buNone/>
                      </a:pPr>
                      <a:r>
                        <a:rPr lang="en-US" sz="1150" dirty="0">
                          <a:solidFill>
                            <a:srgbClr val="15161A"/>
                          </a:solidFill>
                          <a:latin typeface="Consolas" pitchFamily="34" charset="0"/>
                          <a:ea typeface="Consolas" pitchFamily="34" charset="-122"/>
                          <a:cs typeface="Consolas" pitchFamily="34" charset="-120"/>
                        </a:rPr>
                        <a:t>Kindred Horizons · Student Book · Study Pack  (row 155: Glasshouse English)</a:t>
                      </a:r>
                      <a:endParaRPr lang="en-US" sz="1150" dirty="0">
                        <a:latin typeface="Consolas" charset="0"/>
                        <a:ea typeface="Consolas" charset="0"/>
                        <a:cs typeface="Consolas" charset="0"/>
                      </a:endParaRPr>
                    </a:p>
                  </a:txBody>
                  <a:tcPr marL="73152" marR="73152" marT="73152" marB="73152" anchor="ctr">
                    <a:lnL w="9525" cap="flat" cmpd="sng" algn="ctr">
                      <a:solidFill>
                        <a:srgbClr val="C9CCC4"/>
                      </a:solidFill>
                      <a:prstDash val="solid"/>
                      <a:round/>
                      <a:headEnd type="none" w="med" len="med"/>
                      <a:tailEnd type="none" w="med" len="med"/>
                    </a:lnL>
                    <a:lnR w="9525" cap="flat" cmpd="sng" algn="ctr">
                      <a:solidFill>
                        <a:srgbClr val="C9CCC4"/>
                      </a:solidFill>
                      <a:prstDash val="solid"/>
                      <a:round/>
                      <a:headEnd type="none" w="med" len="med"/>
                      <a:tailEnd type="none" w="med" len="med"/>
                    </a:lnR>
                    <a:lnT w="9525" cap="flat" cmpd="sng" algn="ctr">
                      <a:solidFill>
                        <a:srgbClr val="C9CCC4"/>
                      </a:solidFill>
                      <a:prstDash val="solid"/>
                      <a:round/>
                      <a:headEnd type="none" w="med" len="med"/>
                      <a:tailEnd type="none" w="med" len="med"/>
                    </a:lnT>
                    <a:lnB w="9525" cap="flat" cmpd="sng" algn="ctr">
                      <a:solidFill>
                        <a:srgbClr val="C9CCC4"/>
                      </a:solidFill>
                      <a:prstDash val="solid"/>
                      <a:round/>
                      <a:headEnd type="none" w="med" len="med"/>
                      <a:tailEnd type="none" w="med" len="med"/>
                    </a:lnB>
                    <a:solidFill>
                      <a:srgbClr val="FBFBF8"/>
                    </a:solidFill>
                  </a:tcPr>
                </a:tc>
                <a:tc>
                  <a:txBody>
                    <a:bodyPr/>
                    <a:lstStyle/>
                    <a:p>
                      <a:pPr indent="0" marL="0">
                        <a:buNone/>
                      </a:pPr>
                      <a:r>
                        <a:rPr lang="en-US" sz="1150" dirty="0">
                          <a:solidFill>
                            <a:srgbClr val="15161A"/>
                          </a:solidFill>
                          <a:latin typeface="Consolas" pitchFamily="34" charset="0"/>
                          <a:ea typeface="Consolas" pitchFamily="34" charset="-122"/>
                          <a:cs typeface="Consolas" pitchFamily="34" charset="-120"/>
                        </a:rPr>
                        <a:t>C1 €67.49</a:t>
                      </a:r>
                      <a:endParaRPr lang="en-US" sz="1150" dirty="0">
                        <a:latin typeface="Consolas" charset="0"/>
                        <a:ea typeface="Consolas" charset="0"/>
                        <a:cs typeface="Consolas" charset="0"/>
                      </a:endParaRPr>
                    </a:p>
                  </a:txBody>
                  <a:tcPr marL="73152" marR="73152" marT="73152" marB="73152" anchor="ctr">
                    <a:lnL w="9525" cap="flat" cmpd="sng" algn="ctr">
                      <a:solidFill>
                        <a:srgbClr val="C9CCC4"/>
                      </a:solidFill>
                      <a:prstDash val="solid"/>
                      <a:round/>
                      <a:headEnd type="none" w="med" len="med"/>
                      <a:tailEnd type="none" w="med" len="med"/>
                    </a:lnL>
                    <a:lnR w="9525" cap="flat" cmpd="sng" algn="ctr">
                      <a:solidFill>
                        <a:srgbClr val="C9CCC4"/>
                      </a:solidFill>
                      <a:prstDash val="solid"/>
                      <a:round/>
                      <a:headEnd type="none" w="med" len="med"/>
                      <a:tailEnd type="none" w="med" len="med"/>
                    </a:lnR>
                    <a:lnT w="9525" cap="flat" cmpd="sng" algn="ctr">
                      <a:solidFill>
                        <a:srgbClr val="C9CCC4"/>
                      </a:solidFill>
                      <a:prstDash val="solid"/>
                      <a:round/>
                      <a:headEnd type="none" w="med" len="med"/>
                      <a:tailEnd type="none" w="med" len="med"/>
                    </a:lnT>
                    <a:lnB w="9525" cap="flat" cmpd="sng" algn="ctr">
                      <a:solidFill>
                        <a:srgbClr val="C9CCC4"/>
                      </a:solidFill>
                      <a:prstDash val="solid"/>
                      <a:round/>
                      <a:headEnd type="none" w="med" len="med"/>
                      <a:tailEnd type="none" w="med" len="med"/>
                    </a:lnB>
                    <a:solidFill>
                      <a:srgbClr val="FBFBF8"/>
                    </a:solidFill>
                  </a:tcPr>
                </a:tc>
                <a:tc>
                  <a:txBody>
                    <a:bodyPr/>
                    <a:lstStyle/>
                    <a:p>
                      <a:pPr indent="0" marL="0">
                        <a:buNone/>
                      </a:pPr>
                      <a:r>
                        <a:rPr lang="en-US" sz="1150" dirty="0">
                          <a:solidFill>
                            <a:srgbClr val="15161A"/>
                          </a:solidFill>
                          <a:latin typeface="Consolas" pitchFamily="34" charset="0"/>
                          <a:ea typeface="Consolas" pitchFamily="34" charset="-122"/>
                          <a:cs typeface="Consolas" pitchFamily="34" charset="-120"/>
                        </a:rPr>
                        <a:t>€69.49</a:t>
                      </a:r>
                      <a:endParaRPr lang="en-US" sz="1150" dirty="0">
                        <a:latin typeface="Consolas" charset="0"/>
                        <a:ea typeface="Consolas" charset="0"/>
                        <a:cs typeface="Consolas" charset="0"/>
                      </a:endParaRPr>
                    </a:p>
                  </a:txBody>
                  <a:tcPr marL="73152" marR="73152" marT="73152" marB="73152" anchor="ctr">
                    <a:lnL w="9525" cap="flat" cmpd="sng" algn="ctr">
                      <a:solidFill>
                        <a:srgbClr val="C9CCC4"/>
                      </a:solidFill>
                      <a:prstDash val="solid"/>
                      <a:round/>
                      <a:headEnd type="none" w="med" len="med"/>
                      <a:tailEnd type="none" w="med" len="med"/>
                    </a:lnL>
                    <a:lnR w="9525" cap="flat" cmpd="sng" algn="ctr">
                      <a:solidFill>
                        <a:srgbClr val="C9CCC4"/>
                      </a:solidFill>
                      <a:prstDash val="solid"/>
                      <a:round/>
                      <a:headEnd type="none" w="med" len="med"/>
                      <a:tailEnd type="none" w="med" len="med"/>
                    </a:lnR>
                    <a:lnT w="9525" cap="flat" cmpd="sng" algn="ctr">
                      <a:solidFill>
                        <a:srgbClr val="C9CCC4"/>
                      </a:solidFill>
                      <a:prstDash val="solid"/>
                      <a:round/>
                      <a:headEnd type="none" w="med" len="med"/>
                      <a:tailEnd type="none" w="med" len="med"/>
                    </a:lnT>
                    <a:lnB w="9525" cap="flat" cmpd="sng" algn="ctr">
                      <a:solidFill>
                        <a:srgbClr val="C9CCC4"/>
                      </a:solidFill>
                      <a:prstDash val="solid"/>
                      <a:round/>
                      <a:headEnd type="none" w="med" len="med"/>
                      <a:tailEnd type="none" w="med" len="med"/>
                    </a:lnB>
                    <a:solidFill>
                      <a:srgbClr val="FBFBF8"/>
                    </a:solidFill>
                  </a:tcPr>
                </a:tc>
                <a:tc>
                  <a:txBody>
                    <a:bodyPr/>
                    <a:lstStyle/>
                    <a:p>
                      <a:pPr indent="0" marL="0">
                        <a:buNone/>
                      </a:pPr>
                      <a:r>
                        <a:rPr lang="en-US" sz="1150" dirty="0">
                          <a:solidFill>
                            <a:srgbClr val="15161A"/>
                          </a:solidFill>
                          <a:latin typeface="Consolas" pitchFamily="34" charset="0"/>
                          <a:ea typeface="Consolas" pitchFamily="34" charset="-122"/>
                          <a:cs typeface="Consolas" pitchFamily="34" charset="-120"/>
                        </a:rPr>
                        <a:t>−€2.00</a:t>
                      </a:r>
                      <a:endParaRPr lang="en-US" sz="1150" dirty="0">
                        <a:latin typeface="Consolas" charset="0"/>
                        <a:ea typeface="Consolas" charset="0"/>
                        <a:cs typeface="Consolas" charset="0"/>
                      </a:endParaRPr>
                    </a:p>
                  </a:txBody>
                  <a:tcPr marL="73152" marR="73152" marT="73152" marB="73152" anchor="ctr">
                    <a:lnL w="9525" cap="flat" cmpd="sng" algn="ctr">
                      <a:solidFill>
                        <a:srgbClr val="C9CCC4"/>
                      </a:solidFill>
                      <a:prstDash val="solid"/>
                      <a:round/>
                      <a:headEnd type="none" w="med" len="med"/>
                      <a:tailEnd type="none" w="med" len="med"/>
                    </a:lnL>
                    <a:lnR w="9525" cap="flat" cmpd="sng" algn="ctr">
                      <a:solidFill>
                        <a:srgbClr val="C9CCC4"/>
                      </a:solidFill>
                      <a:prstDash val="solid"/>
                      <a:round/>
                      <a:headEnd type="none" w="med" len="med"/>
                      <a:tailEnd type="none" w="med" len="med"/>
                    </a:lnR>
                    <a:lnT w="9525" cap="flat" cmpd="sng" algn="ctr">
                      <a:solidFill>
                        <a:srgbClr val="C9CCC4"/>
                      </a:solidFill>
                      <a:prstDash val="solid"/>
                      <a:round/>
                      <a:headEnd type="none" w="med" len="med"/>
                      <a:tailEnd type="none" w="med" len="med"/>
                    </a:lnT>
                    <a:lnB w="9525" cap="flat" cmpd="sng" algn="ctr">
                      <a:solidFill>
                        <a:srgbClr val="C9CCC4"/>
                      </a:solidFill>
                      <a:prstDash val="solid"/>
                      <a:round/>
                      <a:headEnd type="none" w="med" len="med"/>
                      <a:tailEnd type="none" w="med" len="med"/>
                    </a:lnB>
                    <a:solidFill>
                      <a:srgbClr val="FBFBF8"/>
                    </a:solidFill>
                  </a:tcPr>
                </a:tc>
              </a:tr>
            </a:tbl>
          </a:graphicData>
        </a:graphic>
      </p:graphicFrame>
      <p:sp>
        <p:nvSpPr>
          <p:cNvPr id="17" name="Text 13"/>
          <p:cNvSpPr/>
          <p:nvPr/>
        </p:nvSpPr>
        <p:spPr>
          <a:xfrm>
            <a:off x="566928" y="5596128"/>
            <a:ext cx="11057839" cy="731520"/>
          </a:xfrm>
          <a:prstGeom prst="rect">
            <a:avLst/>
          </a:prstGeom>
          <a:noFill/>
          <a:ln/>
        </p:spPr>
        <p:txBody>
          <a:bodyPr wrap="square" lIns="0" tIns="0" rIns="0" bIns="0" rtlCol="0" anchor="t"/>
          <a:lstStyle/>
          <a:p>
            <a:pPr indent="0" marL="0">
              <a:buNone/>
            </a:pPr>
            <a:r>
              <a:rPr lang="en-US" sz="1500" dirty="0">
                <a:solidFill>
                  <a:srgbClr val="4C4E57"/>
                </a:solidFill>
                <a:latin typeface="Georgia" pitchFamily="34" charset="0"/>
                <a:ea typeface="Georgia" pitchFamily="34" charset="-122"/>
                <a:cs typeface="Georgia" pitchFamily="34" charset="-120"/>
              </a:rPr>
              <a:t>Four Starter levels priced €4–€8 below their other levels: plausible strategy, unconfirmed. Two groups contain another series’ product, so their “exception” is a filing error.</a:t>
            </a:r>
            <a:endParaRPr lang="en-US" sz="1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3F4EF"/>
        </a:solidFill>
      </p:bgPr>
    </p:bg>
    <p:spTree>
      <p:nvGrpSpPr>
        <p:cNvPr id="1" name=""/>
        <p:cNvGrpSpPr/>
        <p:nvPr/>
      </p:nvGrpSpPr>
      <p:grpSpPr>
        <a:xfrm>
          <a:off x="0" y="0"/>
          <a:ext cx="0" cy="0"/>
          <a:chOff x="0" y="0"/>
          <a:chExt cx="0" cy="0"/>
        </a:xfrm>
      </p:grpSpPr>
      <p:sp>
        <p:nvSpPr>
          <p:cNvPr id="2" name="Shape 0"/>
          <p:cNvSpPr/>
          <p:nvPr/>
        </p:nvSpPr>
        <p:spPr>
          <a:xfrm>
            <a:off x="228600" y="228600"/>
            <a:ext cx="201168" cy="0"/>
          </a:xfrm>
          <a:prstGeom prst="line">
            <a:avLst/>
          </a:prstGeom>
          <a:noFill/>
          <a:ln w="9525">
            <a:solidFill>
              <a:srgbClr val="15161A"/>
            </a:solidFill>
            <a:prstDash val="solid"/>
          </a:ln>
        </p:spPr>
      </p:sp>
      <p:sp>
        <p:nvSpPr>
          <p:cNvPr id="3" name="Shape 1"/>
          <p:cNvSpPr/>
          <p:nvPr/>
        </p:nvSpPr>
        <p:spPr>
          <a:xfrm>
            <a:off x="228600" y="228600"/>
            <a:ext cx="0" cy="201168"/>
          </a:xfrm>
          <a:prstGeom prst="line">
            <a:avLst/>
          </a:prstGeom>
          <a:noFill/>
          <a:ln w="9525">
            <a:solidFill>
              <a:srgbClr val="15161A"/>
            </a:solidFill>
            <a:prstDash val="solid"/>
          </a:ln>
        </p:spPr>
      </p:sp>
      <p:sp>
        <p:nvSpPr>
          <p:cNvPr id="4" name="Shape 2"/>
          <p:cNvSpPr/>
          <p:nvPr/>
        </p:nvSpPr>
        <p:spPr>
          <a:xfrm>
            <a:off x="11761927" y="228600"/>
            <a:ext cx="201168" cy="0"/>
          </a:xfrm>
          <a:prstGeom prst="line">
            <a:avLst/>
          </a:prstGeom>
          <a:noFill/>
          <a:ln w="9525">
            <a:solidFill>
              <a:srgbClr val="15161A"/>
            </a:solidFill>
            <a:prstDash val="solid"/>
          </a:ln>
        </p:spPr>
      </p:sp>
      <p:sp>
        <p:nvSpPr>
          <p:cNvPr id="5" name="Shape 3"/>
          <p:cNvSpPr/>
          <p:nvPr/>
        </p:nvSpPr>
        <p:spPr>
          <a:xfrm>
            <a:off x="11963095" y="228600"/>
            <a:ext cx="0" cy="201168"/>
          </a:xfrm>
          <a:prstGeom prst="line">
            <a:avLst/>
          </a:prstGeom>
          <a:noFill/>
          <a:ln w="9525">
            <a:solidFill>
              <a:srgbClr val="15161A"/>
            </a:solidFill>
            <a:prstDash val="solid"/>
          </a:ln>
        </p:spPr>
      </p:sp>
      <p:sp>
        <p:nvSpPr>
          <p:cNvPr id="6" name="Shape 4"/>
          <p:cNvSpPr/>
          <p:nvPr/>
        </p:nvSpPr>
        <p:spPr>
          <a:xfrm>
            <a:off x="228600" y="6629400"/>
            <a:ext cx="201168" cy="0"/>
          </a:xfrm>
          <a:prstGeom prst="line">
            <a:avLst/>
          </a:prstGeom>
          <a:noFill/>
          <a:ln w="9525">
            <a:solidFill>
              <a:srgbClr val="15161A"/>
            </a:solidFill>
            <a:prstDash val="solid"/>
          </a:ln>
        </p:spPr>
      </p:sp>
      <p:sp>
        <p:nvSpPr>
          <p:cNvPr id="7" name="Shape 5"/>
          <p:cNvSpPr/>
          <p:nvPr/>
        </p:nvSpPr>
        <p:spPr>
          <a:xfrm>
            <a:off x="228600" y="6428232"/>
            <a:ext cx="0" cy="201168"/>
          </a:xfrm>
          <a:prstGeom prst="line">
            <a:avLst/>
          </a:prstGeom>
          <a:noFill/>
          <a:ln w="9525">
            <a:solidFill>
              <a:srgbClr val="15161A"/>
            </a:solidFill>
            <a:prstDash val="solid"/>
          </a:ln>
        </p:spPr>
      </p:sp>
      <p:sp>
        <p:nvSpPr>
          <p:cNvPr id="8" name="Shape 6"/>
          <p:cNvSpPr/>
          <p:nvPr/>
        </p:nvSpPr>
        <p:spPr>
          <a:xfrm>
            <a:off x="11761927" y="6629400"/>
            <a:ext cx="201168" cy="0"/>
          </a:xfrm>
          <a:prstGeom prst="line">
            <a:avLst/>
          </a:prstGeom>
          <a:noFill/>
          <a:ln w="9525">
            <a:solidFill>
              <a:srgbClr val="15161A"/>
            </a:solidFill>
            <a:prstDash val="solid"/>
          </a:ln>
        </p:spPr>
      </p:sp>
      <p:sp>
        <p:nvSpPr>
          <p:cNvPr id="9" name="Shape 7"/>
          <p:cNvSpPr/>
          <p:nvPr/>
        </p:nvSpPr>
        <p:spPr>
          <a:xfrm>
            <a:off x="11963095" y="6428232"/>
            <a:ext cx="0" cy="201168"/>
          </a:xfrm>
          <a:prstGeom prst="line">
            <a:avLst/>
          </a:prstGeom>
          <a:noFill/>
          <a:ln w="9525">
            <a:solidFill>
              <a:srgbClr val="15161A"/>
            </a:solidFill>
            <a:prstDash val="solid"/>
          </a:ln>
        </p:spPr>
      </p:sp>
      <p:sp>
        <p:nvSpPr>
          <p:cNvPr id="10" name="Text 8"/>
          <p:cNvSpPr/>
          <p:nvPr/>
        </p:nvSpPr>
        <p:spPr>
          <a:xfrm>
            <a:off x="566928" y="384048"/>
            <a:ext cx="3657600" cy="274320"/>
          </a:xfrm>
          <a:prstGeom prst="rect">
            <a:avLst/>
          </a:prstGeom>
          <a:noFill/>
          <a:ln/>
        </p:spPr>
        <p:txBody>
          <a:bodyPr wrap="square" lIns="0" tIns="0" rIns="0" bIns="0" rtlCol="0" anchor="ctr"/>
          <a:lstStyle/>
          <a:p>
            <a:pPr indent="0" marL="0">
              <a:buNone/>
            </a:pPr>
            <a:r>
              <a:rPr lang="en-US" sz="1300" b="1" spc="100" kern="0" dirty="0">
                <a:solidFill>
                  <a:srgbClr val="15161A"/>
                </a:solidFill>
                <a:latin typeface="Arial" pitchFamily="34" charset="0"/>
                <a:ea typeface="Arial" pitchFamily="34" charset="-122"/>
                <a:cs typeface="Arial" pitchFamily="34" charset="-120"/>
              </a:rPr>
              <a:t>Pricing</a:t>
            </a:r>
            <a:pPr indent="0" marL="0">
              <a:buNone/>
            </a:pPr>
            <a:r>
              <a:rPr lang="en-US" sz="1300" spc="100" kern="0" dirty="0">
                <a:solidFill>
                  <a:srgbClr val="C2105F"/>
                </a:solidFill>
                <a:latin typeface="Arial" pitchFamily="34" charset="0"/>
                <a:ea typeface="Arial" pitchFamily="34" charset="-122"/>
                <a:cs typeface="Arial" pitchFamily="34" charset="-120"/>
              </a:rPr>
              <a:t> / </a:t>
            </a:r>
            <a:pPr indent="0" marL="0">
              <a:buNone/>
            </a:pPr>
            <a:r>
              <a:rPr lang="en-US" sz="1300" b="1" spc="100" kern="0" dirty="0">
                <a:solidFill>
                  <a:srgbClr val="15161A"/>
                </a:solidFill>
                <a:latin typeface="Arial" pitchFamily="34" charset="0"/>
                <a:ea typeface="Arial" pitchFamily="34" charset="-122"/>
                <a:cs typeface="Arial" pitchFamily="34" charset="-120"/>
              </a:rPr>
              <a:t>Demo</a:t>
            </a:r>
            <a:endParaRPr lang="en-US" sz="1300" dirty="0"/>
          </a:p>
        </p:txBody>
      </p:sp>
      <p:sp>
        <p:nvSpPr>
          <p:cNvPr id="11" name="Text 9"/>
          <p:cNvSpPr/>
          <p:nvPr/>
        </p:nvSpPr>
        <p:spPr>
          <a:xfrm>
            <a:off x="7052767" y="411480"/>
            <a:ext cx="4572000" cy="274320"/>
          </a:xfrm>
          <a:prstGeom prst="rect">
            <a:avLst/>
          </a:prstGeom>
          <a:noFill/>
          <a:ln/>
        </p:spPr>
        <p:txBody>
          <a:bodyPr wrap="square" lIns="0" tIns="0" rIns="0" bIns="0" rtlCol="0" anchor="t"/>
          <a:lstStyle/>
          <a:p>
            <a:pPr algn="r" indent="0" marL="0">
              <a:buNone/>
            </a:pPr>
            <a:r>
              <a:rPr lang="en-US" sz="1100" b="1" spc="150" kern="0" dirty="0">
                <a:solidFill>
                  <a:srgbClr val="C2105F"/>
                </a:solidFill>
                <a:latin typeface="Consolas" pitchFamily="34" charset="0"/>
                <a:ea typeface="Consolas" pitchFamily="34" charset="-122"/>
                <a:cs typeface="Consolas" pitchFamily="34" charset="-120"/>
              </a:rPr>
              <a:t>REPORTING VIEW</a:t>
            </a:r>
            <a:endParaRPr lang="en-US" sz="1100" dirty="0"/>
          </a:p>
        </p:txBody>
      </p:sp>
      <p:sp>
        <p:nvSpPr>
          <p:cNvPr id="12" name="Text 10"/>
          <p:cNvSpPr/>
          <p:nvPr/>
        </p:nvSpPr>
        <p:spPr>
          <a:xfrm>
            <a:off x="566928" y="6355080"/>
            <a:ext cx="1828800" cy="228600"/>
          </a:xfrm>
          <a:prstGeom prst="rect">
            <a:avLst/>
          </a:prstGeom>
          <a:noFill/>
          <a:ln/>
        </p:spPr>
        <p:txBody>
          <a:bodyPr wrap="square" lIns="0" tIns="0" rIns="0" bIns="0" rtlCol="0" anchor="t"/>
          <a:lstStyle/>
          <a:p>
            <a:pPr indent="0" marL="0">
              <a:buNone/>
            </a:pPr>
            <a:r>
              <a:rPr lang="en-US" sz="1000" dirty="0">
                <a:solidFill>
                  <a:srgbClr val="4C4E57"/>
                </a:solidFill>
                <a:latin typeface="Consolas" pitchFamily="34" charset="0"/>
                <a:ea typeface="Consolas" pitchFamily="34" charset="-122"/>
                <a:cs typeface="Consolas" pitchFamily="34" charset="-120"/>
              </a:rPr>
              <a:t>13 / 17</a:t>
            </a:r>
            <a:endParaRPr lang="en-US" sz="1000" dirty="0"/>
          </a:p>
        </p:txBody>
      </p:sp>
      <p:sp>
        <p:nvSpPr>
          <p:cNvPr id="13" name="Text 11"/>
          <p:cNvSpPr/>
          <p:nvPr/>
        </p:nvSpPr>
        <p:spPr>
          <a:xfrm>
            <a:off x="6138367" y="6355080"/>
            <a:ext cx="5486400" cy="228600"/>
          </a:xfrm>
          <a:prstGeom prst="rect">
            <a:avLst/>
          </a:prstGeom>
          <a:noFill/>
          <a:ln/>
        </p:spPr>
        <p:txBody>
          <a:bodyPr wrap="square" lIns="0" tIns="0" rIns="0" bIns="0" rtlCol="0" anchor="t"/>
          <a:lstStyle/>
          <a:p>
            <a:pPr algn="r" indent="0" marL="0">
              <a:buNone/>
            </a:pPr>
            <a:r>
              <a:rPr lang="en-US" sz="1000" dirty="0">
                <a:solidFill>
                  <a:srgbClr val="4C4E57"/>
                </a:solidFill>
                <a:latin typeface="Consolas" pitchFamily="34" charset="0"/>
                <a:ea typeface="Consolas" pitchFamily="34" charset="-122"/>
                <a:cs typeface="Consolas" pitchFamily="34" charset="-120"/>
              </a:rPr>
              <a:t>FICTIONAL DATA · INDEPENDENT CASE STUDY</a:t>
            </a:r>
            <a:endParaRPr lang="en-US" sz="1000" dirty="0"/>
          </a:p>
        </p:txBody>
      </p:sp>
      <p:sp>
        <p:nvSpPr>
          <p:cNvPr id="15" name="Shape 12"/>
          <p:cNvSpPr/>
          <p:nvPr/>
        </p:nvSpPr>
        <p:spPr>
          <a:xfrm>
            <a:off x="566928" y="1143000"/>
            <a:ext cx="310896" cy="310896"/>
          </a:xfrm>
          <a:prstGeom prst="rect">
            <a:avLst/>
          </a:prstGeom>
          <a:solidFill>
            <a:srgbClr val="2433B8"/>
          </a:solidFill>
          <a:ln w="19050">
            <a:solidFill>
              <a:srgbClr val="2433B8"/>
            </a:solidFill>
            <a:prstDash val="solid"/>
          </a:ln>
        </p:spPr>
      </p:sp>
      <p:sp>
        <p:nvSpPr>
          <p:cNvPr id="16" name="Shape 13"/>
          <p:cNvSpPr/>
          <p:nvPr/>
        </p:nvSpPr>
        <p:spPr>
          <a:xfrm>
            <a:off x="950976" y="1143000"/>
            <a:ext cx="310896" cy="310896"/>
          </a:xfrm>
          <a:prstGeom prst="rect">
            <a:avLst/>
          </a:prstGeom>
          <a:solidFill>
            <a:srgbClr val="2433B8"/>
          </a:solidFill>
          <a:ln w="19050">
            <a:solidFill>
              <a:srgbClr val="2433B8"/>
            </a:solidFill>
            <a:prstDash val="solid"/>
          </a:ln>
        </p:spPr>
      </p:sp>
      <p:sp>
        <p:nvSpPr>
          <p:cNvPr id="17" name="Shape 14"/>
          <p:cNvSpPr/>
          <p:nvPr/>
        </p:nvSpPr>
        <p:spPr>
          <a:xfrm>
            <a:off x="1335024" y="1143000"/>
            <a:ext cx="310896" cy="310896"/>
          </a:xfrm>
          <a:prstGeom prst="rect">
            <a:avLst/>
          </a:prstGeom>
          <a:solidFill>
            <a:srgbClr val="2433B8"/>
          </a:solidFill>
          <a:ln w="19050">
            <a:solidFill>
              <a:srgbClr val="2433B8"/>
            </a:solidFill>
            <a:prstDash val="solid"/>
          </a:ln>
        </p:spPr>
      </p:sp>
      <p:sp>
        <p:nvSpPr>
          <p:cNvPr id="18" name="Shape 15"/>
          <p:cNvSpPr/>
          <p:nvPr/>
        </p:nvSpPr>
        <p:spPr>
          <a:xfrm>
            <a:off x="1719072" y="1143000"/>
            <a:ext cx="310896" cy="310896"/>
          </a:xfrm>
          <a:prstGeom prst="rect">
            <a:avLst/>
          </a:prstGeom>
          <a:solidFill>
            <a:srgbClr val="2433B8"/>
          </a:solidFill>
          <a:ln w="19050">
            <a:solidFill>
              <a:srgbClr val="2433B8"/>
            </a:solidFill>
            <a:prstDash val="solid"/>
          </a:ln>
        </p:spPr>
      </p:sp>
      <p:sp>
        <p:nvSpPr>
          <p:cNvPr id="19" name="Shape 16"/>
          <p:cNvSpPr/>
          <p:nvPr/>
        </p:nvSpPr>
        <p:spPr>
          <a:xfrm>
            <a:off x="2103120" y="1143000"/>
            <a:ext cx="310896" cy="310896"/>
          </a:xfrm>
          <a:prstGeom prst="rect">
            <a:avLst/>
          </a:prstGeom>
          <a:solidFill>
            <a:srgbClr val="2433B8"/>
          </a:solidFill>
          <a:ln w="19050">
            <a:solidFill>
              <a:srgbClr val="2433B8"/>
            </a:solidFill>
            <a:prstDash val="solid"/>
          </a:ln>
        </p:spPr>
      </p:sp>
      <p:sp>
        <p:nvSpPr>
          <p:cNvPr id="20" name="Shape 17"/>
          <p:cNvSpPr/>
          <p:nvPr/>
        </p:nvSpPr>
        <p:spPr>
          <a:xfrm>
            <a:off x="2487168" y="1143000"/>
            <a:ext cx="310896" cy="310896"/>
          </a:xfrm>
          <a:prstGeom prst="rect">
            <a:avLst/>
          </a:prstGeom>
          <a:solidFill>
            <a:srgbClr val="2433B8"/>
          </a:solidFill>
          <a:ln w="19050">
            <a:solidFill>
              <a:srgbClr val="2433B8"/>
            </a:solidFill>
            <a:prstDash val="solid"/>
          </a:ln>
        </p:spPr>
      </p:sp>
      <p:sp>
        <p:nvSpPr>
          <p:cNvPr id="21" name="Shape 18"/>
          <p:cNvSpPr/>
          <p:nvPr/>
        </p:nvSpPr>
        <p:spPr>
          <a:xfrm>
            <a:off x="2871216" y="1143000"/>
            <a:ext cx="310896" cy="310896"/>
          </a:xfrm>
          <a:prstGeom prst="rect">
            <a:avLst/>
          </a:prstGeom>
          <a:solidFill>
            <a:srgbClr val="2433B8"/>
          </a:solidFill>
          <a:ln w="19050">
            <a:solidFill>
              <a:srgbClr val="2433B8"/>
            </a:solidFill>
            <a:prstDash val="solid"/>
          </a:ln>
        </p:spPr>
      </p:sp>
      <p:sp>
        <p:nvSpPr>
          <p:cNvPr id="22" name="Shape 19"/>
          <p:cNvSpPr/>
          <p:nvPr/>
        </p:nvSpPr>
        <p:spPr>
          <a:xfrm>
            <a:off x="3255264" y="1143000"/>
            <a:ext cx="310896" cy="310896"/>
          </a:xfrm>
          <a:prstGeom prst="rect">
            <a:avLst/>
          </a:prstGeom>
          <a:solidFill>
            <a:srgbClr val="2433B8"/>
          </a:solidFill>
          <a:ln w="19050">
            <a:solidFill>
              <a:srgbClr val="2433B8"/>
            </a:solidFill>
            <a:prstDash val="solid"/>
          </a:ln>
        </p:spPr>
      </p:sp>
      <p:sp>
        <p:nvSpPr>
          <p:cNvPr id="23" name="Shape 20"/>
          <p:cNvSpPr/>
          <p:nvPr/>
        </p:nvSpPr>
        <p:spPr>
          <a:xfrm>
            <a:off x="3639312" y="1143000"/>
            <a:ext cx="310896" cy="310896"/>
          </a:xfrm>
          <a:prstGeom prst="rect">
            <a:avLst/>
          </a:prstGeom>
          <a:solidFill>
            <a:srgbClr val="2433B8"/>
          </a:solidFill>
          <a:ln w="19050">
            <a:solidFill>
              <a:srgbClr val="2433B8"/>
            </a:solidFill>
            <a:prstDash val="solid"/>
          </a:ln>
        </p:spPr>
      </p:sp>
      <p:sp>
        <p:nvSpPr>
          <p:cNvPr id="24" name="Shape 21"/>
          <p:cNvSpPr/>
          <p:nvPr/>
        </p:nvSpPr>
        <p:spPr>
          <a:xfrm>
            <a:off x="4023360" y="1143000"/>
            <a:ext cx="310896" cy="310896"/>
          </a:xfrm>
          <a:prstGeom prst="rect">
            <a:avLst/>
          </a:prstGeom>
          <a:solidFill>
            <a:srgbClr val="2433B8"/>
          </a:solidFill>
          <a:ln w="19050">
            <a:solidFill>
              <a:srgbClr val="2433B8"/>
            </a:solidFill>
            <a:prstDash val="solid"/>
          </a:ln>
        </p:spPr>
      </p:sp>
      <p:sp>
        <p:nvSpPr>
          <p:cNvPr id="25" name="Shape 22"/>
          <p:cNvSpPr/>
          <p:nvPr/>
        </p:nvSpPr>
        <p:spPr>
          <a:xfrm>
            <a:off x="4407408" y="1143000"/>
            <a:ext cx="310896" cy="310896"/>
          </a:xfrm>
          <a:prstGeom prst="rect">
            <a:avLst/>
          </a:prstGeom>
          <a:solidFill>
            <a:srgbClr val="2433B8"/>
          </a:solidFill>
          <a:ln w="19050">
            <a:solidFill>
              <a:srgbClr val="2433B8"/>
            </a:solidFill>
            <a:prstDash val="solid"/>
          </a:ln>
        </p:spPr>
      </p:sp>
      <p:sp>
        <p:nvSpPr>
          <p:cNvPr id="26" name="Shape 23"/>
          <p:cNvSpPr/>
          <p:nvPr/>
        </p:nvSpPr>
        <p:spPr>
          <a:xfrm>
            <a:off x="4791456" y="1143000"/>
            <a:ext cx="310896" cy="310896"/>
          </a:xfrm>
          <a:prstGeom prst="rect">
            <a:avLst/>
          </a:prstGeom>
          <a:solidFill>
            <a:srgbClr val="2433B8"/>
          </a:solidFill>
          <a:ln w="19050">
            <a:solidFill>
              <a:srgbClr val="2433B8"/>
            </a:solidFill>
            <a:prstDash val="solid"/>
          </a:ln>
        </p:spPr>
      </p:sp>
      <p:sp>
        <p:nvSpPr>
          <p:cNvPr id="27" name="Shape 24"/>
          <p:cNvSpPr/>
          <p:nvPr/>
        </p:nvSpPr>
        <p:spPr>
          <a:xfrm>
            <a:off x="566928" y="1527048"/>
            <a:ext cx="310896" cy="310896"/>
          </a:xfrm>
          <a:prstGeom prst="rect">
            <a:avLst/>
          </a:prstGeom>
          <a:solidFill>
            <a:srgbClr val="2433B8"/>
          </a:solidFill>
          <a:ln w="19050">
            <a:solidFill>
              <a:srgbClr val="2433B8"/>
            </a:solidFill>
            <a:prstDash val="solid"/>
          </a:ln>
        </p:spPr>
      </p:sp>
      <p:sp>
        <p:nvSpPr>
          <p:cNvPr id="28" name="Shape 25"/>
          <p:cNvSpPr/>
          <p:nvPr/>
        </p:nvSpPr>
        <p:spPr>
          <a:xfrm>
            <a:off x="950976" y="1527048"/>
            <a:ext cx="310896" cy="310896"/>
          </a:xfrm>
          <a:prstGeom prst="rect">
            <a:avLst/>
          </a:prstGeom>
          <a:solidFill>
            <a:srgbClr val="2433B8"/>
          </a:solidFill>
          <a:ln w="19050">
            <a:solidFill>
              <a:srgbClr val="2433B8"/>
            </a:solidFill>
            <a:prstDash val="solid"/>
          </a:ln>
        </p:spPr>
      </p:sp>
      <p:sp>
        <p:nvSpPr>
          <p:cNvPr id="29" name="Shape 26"/>
          <p:cNvSpPr/>
          <p:nvPr/>
        </p:nvSpPr>
        <p:spPr>
          <a:xfrm>
            <a:off x="1335024" y="1527048"/>
            <a:ext cx="310896" cy="310896"/>
          </a:xfrm>
          <a:prstGeom prst="rect">
            <a:avLst/>
          </a:prstGeom>
          <a:solidFill>
            <a:srgbClr val="2433B8"/>
          </a:solidFill>
          <a:ln w="19050">
            <a:solidFill>
              <a:srgbClr val="2433B8"/>
            </a:solidFill>
            <a:prstDash val="solid"/>
          </a:ln>
        </p:spPr>
      </p:sp>
      <p:sp>
        <p:nvSpPr>
          <p:cNvPr id="30" name="Shape 27"/>
          <p:cNvSpPr/>
          <p:nvPr/>
        </p:nvSpPr>
        <p:spPr>
          <a:xfrm>
            <a:off x="1719072" y="1527048"/>
            <a:ext cx="310896" cy="310896"/>
          </a:xfrm>
          <a:prstGeom prst="rect">
            <a:avLst/>
          </a:prstGeom>
          <a:solidFill>
            <a:srgbClr val="2433B8"/>
          </a:solidFill>
          <a:ln w="19050">
            <a:solidFill>
              <a:srgbClr val="2433B8"/>
            </a:solidFill>
            <a:prstDash val="solid"/>
          </a:ln>
        </p:spPr>
      </p:sp>
      <p:sp>
        <p:nvSpPr>
          <p:cNvPr id="31" name="Shape 28"/>
          <p:cNvSpPr/>
          <p:nvPr/>
        </p:nvSpPr>
        <p:spPr>
          <a:xfrm>
            <a:off x="2103120" y="1527048"/>
            <a:ext cx="310896" cy="310896"/>
          </a:xfrm>
          <a:prstGeom prst="rect">
            <a:avLst/>
          </a:prstGeom>
          <a:solidFill>
            <a:srgbClr val="2433B8"/>
          </a:solidFill>
          <a:ln w="19050">
            <a:solidFill>
              <a:srgbClr val="2433B8"/>
            </a:solidFill>
            <a:prstDash val="solid"/>
          </a:ln>
        </p:spPr>
      </p:sp>
      <p:sp>
        <p:nvSpPr>
          <p:cNvPr id="32" name="Shape 29"/>
          <p:cNvSpPr/>
          <p:nvPr/>
        </p:nvSpPr>
        <p:spPr>
          <a:xfrm>
            <a:off x="2487168" y="1527048"/>
            <a:ext cx="310896" cy="310896"/>
          </a:xfrm>
          <a:prstGeom prst="rect">
            <a:avLst/>
          </a:prstGeom>
          <a:solidFill>
            <a:srgbClr val="2433B8"/>
          </a:solidFill>
          <a:ln w="19050">
            <a:solidFill>
              <a:srgbClr val="2433B8"/>
            </a:solidFill>
            <a:prstDash val="solid"/>
          </a:ln>
        </p:spPr>
      </p:sp>
      <p:sp>
        <p:nvSpPr>
          <p:cNvPr id="33" name="Shape 30"/>
          <p:cNvSpPr/>
          <p:nvPr/>
        </p:nvSpPr>
        <p:spPr>
          <a:xfrm>
            <a:off x="2871216" y="1527048"/>
            <a:ext cx="310896" cy="310896"/>
          </a:xfrm>
          <a:prstGeom prst="rect">
            <a:avLst/>
          </a:prstGeom>
          <a:solidFill>
            <a:srgbClr val="2433B8"/>
          </a:solidFill>
          <a:ln w="19050">
            <a:solidFill>
              <a:srgbClr val="2433B8"/>
            </a:solidFill>
            <a:prstDash val="solid"/>
          </a:ln>
        </p:spPr>
      </p:sp>
      <p:sp>
        <p:nvSpPr>
          <p:cNvPr id="34" name="Shape 31"/>
          <p:cNvSpPr/>
          <p:nvPr/>
        </p:nvSpPr>
        <p:spPr>
          <a:xfrm>
            <a:off x="3255264" y="1527048"/>
            <a:ext cx="310896" cy="310896"/>
          </a:xfrm>
          <a:prstGeom prst="rect">
            <a:avLst/>
          </a:prstGeom>
          <a:solidFill>
            <a:srgbClr val="2433B8"/>
          </a:solidFill>
          <a:ln w="19050">
            <a:solidFill>
              <a:srgbClr val="2433B8"/>
            </a:solidFill>
            <a:prstDash val="solid"/>
          </a:ln>
        </p:spPr>
      </p:sp>
      <p:sp>
        <p:nvSpPr>
          <p:cNvPr id="35" name="Shape 32"/>
          <p:cNvSpPr/>
          <p:nvPr/>
        </p:nvSpPr>
        <p:spPr>
          <a:xfrm>
            <a:off x="3639312" y="1527048"/>
            <a:ext cx="310896" cy="310896"/>
          </a:xfrm>
          <a:prstGeom prst="rect">
            <a:avLst/>
          </a:prstGeom>
          <a:solidFill>
            <a:srgbClr val="2433B8"/>
          </a:solidFill>
          <a:ln w="19050">
            <a:solidFill>
              <a:srgbClr val="2433B8"/>
            </a:solidFill>
            <a:prstDash val="solid"/>
          </a:ln>
        </p:spPr>
      </p:sp>
      <p:sp>
        <p:nvSpPr>
          <p:cNvPr id="36" name="Shape 33"/>
          <p:cNvSpPr/>
          <p:nvPr/>
        </p:nvSpPr>
        <p:spPr>
          <a:xfrm>
            <a:off x="4023360" y="1527048"/>
            <a:ext cx="310896" cy="310896"/>
          </a:xfrm>
          <a:prstGeom prst="rect">
            <a:avLst/>
          </a:prstGeom>
          <a:solidFill>
            <a:srgbClr val="2433B8"/>
          </a:solidFill>
          <a:ln w="19050">
            <a:solidFill>
              <a:srgbClr val="2433B8"/>
            </a:solidFill>
            <a:prstDash val="solid"/>
          </a:ln>
        </p:spPr>
      </p:sp>
      <p:sp>
        <p:nvSpPr>
          <p:cNvPr id="37" name="Shape 34"/>
          <p:cNvSpPr/>
          <p:nvPr/>
        </p:nvSpPr>
        <p:spPr>
          <a:xfrm>
            <a:off x="4407408" y="1527048"/>
            <a:ext cx="310896" cy="310896"/>
          </a:xfrm>
          <a:prstGeom prst="rect">
            <a:avLst/>
          </a:prstGeom>
          <a:solidFill>
            <a:srgbClr val="2433B8"/>
          </a:solidFill>
          <a:ln w="19050">
            <a:solidFill>
              <a:srgbClr val="2433B8"/>
            </a:solidFill>
            <a:prstDash val="solid"/>
          </a:ln>
        </p:spPr>
      </p:sp>
      <p:sp>
        <p:nvSpPr>
          <p:cNvPr id="38" name="Shape 35"/>
          <p:cNvSpPr/>
          <p:nvPr/>
        </p:nvSpPr>
        <p:spPr>
          <a:xfrm>
            <a:off x="4791456" y="1527048"/>
            <a:ext cx="310896" cy="310896"/>
          </a:xfrm>
          <a:prstGeom prst="rect">
            <a:avLst/>
          </a:prstGeom>
          <a:solidFill>
            <a:srgbClr val="2433B8"/>
          </a:solidFill>
          <a:ln w="19050">
            <a:solidFill>
              <a:srgbClr val="2433B8"/>
            </a:solidFill>
            <a:prstDash val="solid"/>
          </a:ln>
        </p:spPr>
      </p:sp>
      <p:sp>
        <p:nvSpPr>
          <p:cNvPr id="39" name="Shape 36"/>
          <p:cNvSpPr/>
          <p:nvPr/>
        </p:nvSpPr>
        <p:spPr>
          <a:xfrm>
            <a:off x="566928" y="1911096"/>
            <a:ext cx="310896" cy="310896"/>
          </a:xfrm>
          <a:prstGeom prst="rect">
            <a:avLst/>
          </a:prstGeom>
          <a:solidFill>
            <a:srgbClr val="2433B8"/>
          </a:solidFill>
          <a:ln w="19050">
            <a:solidFill>
              <a:srgbClr val="2433B8"/>
            </a:solidFill>
            <a:prstDash val="solid"/>
          </a:ln>
        </p:spPr>
      </p:sp>
      <p:sp>
        <p:nvSpPr>
          <p:cNvPr id="40" name="Shape 37"/>
          <p:cNvSpPr/>
          <p:nvPr/>
        </p:nvSpPr>
        <p:spPr>
          <a:xfrm>
            <a:off x="950976" y="1911096"/>
            <a:ext cx="310896" cy="310896"/>
          </a:xfrm>
          <a:prstGeom prst="rect">
            <a:avLst/>
          </a:prstGeom>
          <a:solidFill>
            <a:srgbClr val="2433B8"/>
          </a:solidFill>
          <a:ln w="19050">
            <a:solidFill>
              <a:srgbClr val="2433B8"/>
            </a:solidFill>
            <a:prstDash val="solid"/>
          </a:ln>
        </p:spPr>
      </p:sp>
      <p:sp>
        <p:nvSpPr>
          <p:cNvPr id="41" name="Shape 38"/>
          <p:cNvSpPr/>
          <p:nvPr/>
        </p:nvSpPr>
        <p:spPr>
          <a:xfrm>
            <a:off x="1335024" y="1911096"/>
            <a:ext cx="310896" cy="310896"/>
          </a:xfrm>
          <a:prstGeom prst="rect">
            <a:avLst/>
          </a:prstGeom>
          <a:solidFill>
            <a:srgbClr val="2433B8"/>
          </a:solidFill>
          <a:ln w="19050">
            <a:solidFill>
              <a:srgbClr val="2433B8"/>
            </a:solidFill>
            <a:prstDash val="solid"/>
          </a:ln>
        </p:spPr>
      </p:sp>
      <p:sp>
        <p:nvSpPr>
          <p:cNvPr id="42" name="Shape 39"/>
          <p:cNvSpPr/>
          <p:nvPr/>
        </p:nvSpPr>
        <p:spPr>
          <a:xfrm>
            <a:off x="1719072" y="1911096"/>
            <a:ext cx="310896" cy="310896"/>
          </a:xfrm>
          <a:prstGeom prst="rect">
            <a:avLst/>
          </a:prstGeom>
          <a:solidFill>
            <a:srgbClr val="2433B8"/>
          </a:solidFill>
          <a:ln w="19050">
            <a:solidFill>
              <a:srgbClr val="2433B8"/>
            </a:solidFill>
            <a:prstDash val="solid"/>
          </a:ln>
        </p:spPr>
      </p:sp>
      <p:sp>
        <p:nvSpPr>
          <p:cNvPr id="43" name="Shape 40"/>
          <p:cNvSpPr/>
          <p:nvPr/>
        </p:nvSpPr>
        <p:spPr>
          <a:xfrm>
            <a:off x="2103120" y="1911096"/>
            <a:ext cx="310896" cy="310896"/>
          </a:xfrm>
          <a:prstGeom prst="rect">
            <a:avLst/>
          </a:prstGeom>
          <a:solidFill>
            <a:srgbClr val="2433B8"/>
          </a:solidFill>
          <a:ln w="19050">
            <a:solidFill>
              <a:srgbClr val="2433B8"/>
            </a:solidFill>
            <a:prstDash val="solid"/>
          </a:ln>
        </p:spPr>
      </p:sp>
      <p:sp>
        <p:nvSpPr>
          <p:cNvPr id="44" name="Shape 41"/>
          <p:cNvSpPr/>
          <p:nvPr/>
        </p:nvSpPr>
        <p:spPr>
          <a:xfrm>
            <a:off x="2487168" y="1911096"/>
            <a:ext cx="310896" cy="310896"/>
          </a:xfrm>
          <a:prstGeom prst="rect">
            <a:avLst/>
          </a:prstGeom>
          <a:solidFill>
            <a:srgbClr val="2433B8"/>
          </a:solidFill>
          <a:ln w="19050">
            <a:solidFill>
              <a:srgbClr val="2433B8"/>
            </a:solidFill>
            <a:prstDash val="solid"/>
          </a:ln>
        </p:spPr>
      </p:sp>
      <p:sp>
        <p:nvSpPr>
          <p:cNvPr id="45" name="Shape 42"/>
          <p:cNvSpPr/>
          <p:nvPr/>
        </p:nvSpPr>
        <p:spPr>
          <a:xfrm>
            <a:off x="2871216" y="1911096"/>
            <a:ext cx="310896" cy="310896"/>
          </a:xfrm>
          <a:prstGeom prst="rect">
            <a:avLst/>
          </a:prstGeom>
          <a:solidFill>
            <a:srgbClr val="2433B8"/>
          </a:solidFill>
          <a:ln w="19050">
            <a:solidFill>
              <a:srgbClr val="2433B8"/>
            </a:solidFill>
            <a:prstDash val="solid"/>
          </a:ln>
        </p:spPr>
      </p:sp>
      <p:sp>
        <p:nvSpPr>
          <p:cNvPr id="46" name="Shape 43"/>
          <p:cNvSpPr/>
          <p:nvPr/>
        </p:nvSpPr>
        <p:spPr>
          <a:xfrm>
            <a:off x="3255264" y="1911096"/>
            <a:ext cx="310896" cy="310896"/>
          </a:xfrm>
          <a:prstGeom prst="rect">
            <a:avLst/>
          </a:prstGeom>
          <a:solidFill>
            <a:srgbClr val="2433B8"/>
          </a:solidFill>
          <a:ln w="19050">
            <a:solidFill>
              <a:srgbClr val="2433B8"/>
            </a:solidFill>
            <a:prstDash val="solid"/>
          </a:ln>
        </p:spPr>
      </p:sp>
      <p:sp>
        <p:nvSpPr>
          <p:cNvPr id="47" name="Shape 44"/>
          <p:cNvSpPr/>
          <p:nvPr/>
        </p:nvSpPr>
        <p:spPr>
          <a:xfrm>
            <a:off x="3639312" y="1911096"/>
            <a:ext cx="310896" cy="310896"/>
          </a:xfrm>
          <a:prstGeom prst="rect">
            <a:avLst/>
          </a:prstGeom>
          <a:solidFill>
            <a:srgbClr val="2433B8"/>
          </a:solidFill>
          <a:ln w="19050">
            <a:solidFill>
              <a:srgbClr val="2433B8"/>
            </a:solidFill>
            <a:prstDash val="solid"/>
          </a:ln>
        </p:spPr>
      </p:sp>
      <p:sp>
        <p:nvSpPr>
          <p:cNvPr id="48" name="Shape 45"/>
          <p:cNvSpPr/>
          <p:nvPr/>
        </p:nvSpPr>
        <p:spPr>
          <a:xfrm>
            <a:off x="4023360" y="1911096"/>
            <a:ext cx="310896" cy="310896"/>
          </a:xfrm>
          <a:prstGeom prst="rect">
            <a:avLst/>
          </a:prstGeom>
          <a:solidFill>
            <a:srgbClr val="2433B8"/>
          </a:solidFill>
          <a:ln w="19050">
            <a:solidFill>
              <a:srgbClr val="2433B8"/>
            </a:solidFill>
            <a:prstDash val="solid"/>
          </a:ln>
        </p:spPr>
      </p:sp>
      <p:sp>
        <p:nvSpPr>
          <p:cNvPr id="49" name="Shape 46"/>
          <p:cNvSpPr/>
          <p:nvPr/>
        </p:nvSpPr>
        <p:spPr>
          <a:xfrm>
            <a:off x="4407408" y="1911096"/>
            <a:ext cx="310896" cy="310896"/>
          </a:xfrm>
          <a:prstGeom prst="rect">
            <a:avLst/>
          </a:prstGeom>
          <a:solidFill>
            <a:srgbClr val="2433B8"/>
          </a:solidFill>
          <a:ln w="19050">
            <a:solidFill>
              <a:srgbClr val="2433B8"/>
            </a:solidFill>
            <a:prstDash val="solid"/>
          </a:ln>
        </p:spPr>
      </p:sp>
      <p:sp>
        <p:nvSpPr>
          <p:cNvPr id="50" name="Shape 47"/>
          <p:cNvSpPr/>
          <p:nvPr/>
        </p:nvSpPr>
        <p:spPr>
          <a:xfrm>
            <a:off x="4791456" y="1911096"/>
            <a:ext cx="310896" cy="310896"/>
          </a:xfrm>
          <a:prstGeom prst="rect">
            <a:avLst/>
          </a:prstGeom>
          <a:solidFill>
            <a:srgbClr val="2433B8"/>
          </a:solidFill>
          <a:ln w="19050">
            <a:solidFill>
              <a:srgbClr val="2433B8"/>
            </a:solidFill>
            <a:prstDash val="solid"/>
          </a:ln>
        </p:spPr>
      </p:sp>
      <p:sp>
        <p:nvSpPr>
          <p:cNvPr id="51" name="Shape 48"/>
          <p:cNvSpPr/>
          <p:nvPr/>
        </p:nvSpPr>
        <p:spPr>
          <a:xfrm>
            <a:off x="566928" y="2295144"/>
            <a:ext cx="310896" cy="310896"/>
          </a:xfrm>
          <a:prstGeom prst="rect">
            <a:avLst/>
          </a:prstGeom>
          <a:solidFill>
            <a:srgbClr val="2433B8"/>
          </a:solidFill>
          <a:ln w="19050">
            <a:solidFill>
              <a:srgbClr val="2433B8"/>
            </a:solidFill>
            <a:prstDash val="solid"/>
          </a:ln>
        </p:spPr>
      </p:sp>
      <p:sp>
        <p:nvSpPr>
          <p:cNvPr id="52" name="Shape 49"/>
          <p:cNvSpPr/>
          <p:nvPr/>
        </p:nvSpPr>
        <p:spPr>
          <a:xfrm>
            <a:off x="950976" y="2295144"/>
            <a:ext cx="310896" cy="310896"/>
          </a:xfrm>
          <a:prstGeom prst="rect">
            <a:avLst/>
          </a:prstGeom>
          <a:solidFill>
            <a:srgbClr val="2433B8"/>
          </a:solidFill>
          <a:ln w="19050">
            <a:solidFill>
              <a:srgbClr val="2433B8"/>
            </a:solidFill>
            <a:prstDash val="solid"/>
          </a:ln>
        </p:spPr>
      </p:sp>
      <p:sp>
        <p:nvSpPr>
          <p:cNvPr id="53" name="Shape 50"/>
          <p:cNvSpPr/>
          <p:nvPr/>
        </p:nvSpPr>
        <p:spPr>
          <a:xfrm>
            <a:off x="1335024" y="2295144"/>
            <a:ext cx="310896" cy="310896"/>
          </a:xfrm>
          <a:prstGeom prst="rect">
            <a:avLst/>
          </a:prstGeom>
          <a:solidFill>
            <a:srgbClr val="2433B8"/>
          </a:solidFill>
          <a:ln w="19050">
            <a:solidFill>
              <a:srgbClr val="2433B8"/>
            </a:solidFill>
            <a:prstDash val="solid"/>
          </a:ln>
        </p:spPr>
      </p:sp>
      <p:sp>
        <p:nvSpPr>
          <p:cNvPr id="54" name="Shape 51"/>
          <p:cNvSpPr/>
          <p:nvPr/>
        </p:nvSpPr>
        <p:spPr>
          <a:xfrm>
            <a:off x="1719072" y="2295144"/>
            <a:ext cx="310896" cy="310896"/>
          </a:xfrm>
          <a:prstGeom prst="rect">
            <a:avLst/>
          </a:prstGeom>
          <a:solidFill>
            <a:srgbClr val="2433B8"/>
          </a:solidFill>
          <a:ln w="19050">
            <a:solidFill>
              <a:srgbClr val="2433B8"/>
            </a:solidFill>
            <a:prstDash val="solid"/>
          </a:ln>
        </p:spPr>
      </p:sp>
      <p:sp>
        <p:nvSpPr>
          <p:cNvPr id="55" name="Shape 52"/>
          <p:cNvSpPr/>
          <p:nvPr/>
        </p:nvSpPr>
        <p:spPr>
          <a:xfrm>
            <a:off x="2103120" y="2295144"/>
            <a:ext cx="310896" cy="310896"/>
          </a:xfrm>
          <a:prstGeom prst="rect">
            <a:avLst/>
          </a:prstGeom>
          <a:solidFill>
            <a:srgbClr val="2433B8"/>
          </a:solidFill>
          <a:ln w="19050">
            <a:solidFill>
              <a:srgbClr val="2433B8"/>
            </a:solidFill>
            <a:prstDash val="solid"/>
          </a:ln>
        </p:spPr>
      </p:sp>
      <p:sp>
        <p:nvSpPr>
          <p:cNvPr id="56" name="Shape 53"/>
          <p:cNvSpPr/>
          <p:nvPr/>
        </p:nvSpPr>
        <p:spPr>
          <a:xfrm>
            <a:off x="2487168" y="2295144"/>
            <a:ext cx="310896" cy="310896"/>
          </a:xfrm>
          <a:prstGeom prst="rect">
            <a:avLst/>
          </a:prstGeom>
          <a:solidFill>
            <a:srgbClr val="2433B8"/>
          </a:solidFill>
          <a:ln w="19050">
            <a:solidFill>
              <a:srgbClr val="2433B8"/>
            </a:solidFill>
            <a:prstDash val="solid"/>
          </a:ln>
        </p:spPr>
      </p:sp>
      <p:sp>
        <p:nvSpPr>
          <p:cNvPr id="57" name="Shape 54"/>
          <p:cNvSpPr/>
          <p:nvPr/>
        </p:nvSpPr>
        <p:spPr>
          <a:xfrm>
            <a:off x="2871216" y="2295144"/>
            <a:ext cx="310896" cy="310896"/>
          </a:xfrm>
          <a:prstGeom prst="rect">
            <a:avLst/>
          </a:prstGeom>
          <a:solidFill>
            <a:srgbClr val="2433B8"/>
          </a:solidFill>
          <a:ln w="19050">
            <a:solidFill>
              <a:srgbClr val="2433B8"/>
            </a:solidFill>
            <a:prstDash val="solid"/>
          </a:ln>
        </p:spPr>
      </p:sp>
      <p:sp>
        <p:nvSpPr>
          <p:cNvPr id="58" name="Shape 55"/>
          <p:cNvSpPr/>
          <p:nvPr/>
        </p:nvSpPr>
        <p:spPr>
          <a:xfrm>
            <a:off x="3255264" y="2295144"/>
            <a:ext cx="310896" cy="310896"/>
          </a:xfrm>
          <a:prstGeom prst="rect">
            <a:avLst/>
          </a:prstGeom>
          <a:solidFill>
            <a:srgbClr val="2433B8"/>
          </a:solidFill>
          <a:ln w="19050">
            <a:solidFill>
              <a:srgbClr val="2433B8"/>
            </a:solidFill>
            <a:prstDash val="solid"/>
          </a:ln>
        </p:spPr>
      </p:sp>
      <p:sp>
        <p:nvSpPr>
          <p:cNvPr id="59" name="Shape 56"/>
          <p:cNvSpPr/>
          <p:nvPr/>
        </p:nvSpPr>
        <p:spPr>
          <a:xfrm>
            <a:off x="3639312" y="2295144"/>
            <a:ext cx="310896" cy="310896"/>
          </a:xfrm>
          <a:prstGeom prst="rect">
            <a:avLst/>
          </a:prstGeom>
          <a:solidFill>
            <a:srgbClr val="2433B8"/>
          </a:solidFill>
          <a:ln w="19050">
            <a:solidFill>
              <a:srgbClr val="2433B8"/>
            </a:solidFill>
            <a:prstDash val="solid"/>
          </a:ln>
        </p:spPr>
      </p:sp>
      <p:sp>
        <p:nvSpPr>
          <p:cNvPr id="60" name="Shape 57"/>
          <p:cNvSpPr/>
          <p:nvPr/>
        </p:nvSpPr>
        <p:spPr>
          <a:xfrm>
            <a:off x="4023360" y="2295144"/>
            <a:ext cx="310896" cy="310896"/>
          </a:xfrm>
          <a:prstGeom prst="rect">
            <a:avLst/>
          </a:prstGeom>
          <a:solidFill>
            <a:srgbClr val="2433B8"/>
          </a:solidFill>
          <a:ln w="19050">
            <a:solidFill>
              <a:srgbClr val="2433B8"/>
            </a:solidFill>
            <a:prstDash val="solid"/>
          </a:ln>
        </p:spPr>
      </p:sp>
      <p:sp>
        <p:nvSpPr>
          <p:cNvPr id="61" name="Shape 58"/>
          <p:cNvSpPr/>
          <p:nvPr/>
        </p:nvSpPr>
        <p:spPr>
          <a:xfrm>
            <a:off x="4407408" y="2295144"/>
            <a:ext cx="310896" cy="310896"/>
          </a:xfrm>
          <a:prstGeom prst="rect">
            <a:avLst/>
          </a:prstGeom>
          <a:solidFill>
            <a:srgbClr val="2433B8"/>
          </a:solidFill>
          <a:ln w="19050">
            <a:solidFill>
              <a:srgbClr val="2433B8"/>
            </a:solidFill>
            <a:prstDash val="solid"/>
          </a:ln>
        </p:spPr>
      </p:sp>
      <p:sp>
        <p:nvSpPr>
          <p:cNvPr id="62" name="Shape 59"/>
          <p:cNvSpPr/>
          <p:nvPr/>
        </p:nvSpPr>
        <p:spPr>
          <a:xfrm>
            <a:off x="4791456" y="2295144"/>
            <a:ext cx="310896" cy="310896"/>
          </a:xfrm>
          <a:prstGeom prst="rect">
            <a:avLst/>
          </a:prstGeom>
          <a:solidFill>
            <a:srgbClr val="2433B8"/>
          </a:solidFill>
          <a:ln w="19050">
            <a:solidFill>
              <a:srgbClr val="2433B8"/>
            </a:solidFill>
            <a:prstDash val="solid"/>
          </a:ln>
        </p:spPr>
      </p:sp>
      <p:sp>
        <p:nvSpPr>
          <p:cNvPr id="63" name="Shape 60"/>
          <p:cNvSpPr/>
          <p:nvPr/>
        </p:nvSpPr>
        <p:spPr>
          <a:xfrm>
            <a:off x="566928" y="2679192"/>
            <a:ext cx="310896" cy="310896"/>
          </a:xfrm>
          <a:prstGeom prst="rect">
            <a:avLst/>
          </a:prstGeom>
          <a:solidFill>
            <a:srgbClr val="2433B8"/>
          </a:solidFill>
          <a:ln w="19050">
            <a:solidFill>
              <a:srgbClr val="2433B8"/>
            </a:solidFill>
            <a:prstDash val="solid"/>
          </a:ln>
        </p:spPr>
      </p:sp>
      <p:sp>
        <p:nvSpPr>
          <p:cNvPr id="64" name="Shape 61"/>
          <p:cNvSpPr/>
          <p:nvPr/>
        </p:nvSpPr>
        <p:spPr>
          <a:xfrm>
            <a:off x="950976" y="2679192"/>
            <a:ext cx="310896" cy="310896"/>
          </a:xfrm>
          <a:prstGeom prst="rect">
            <a:avLst/>
          </a:prstGeom>
          <a:solidFill>
            <a:srgbClr val="2433B8"/>
          </a:solidFill>
          <a:ln w="19050">
            <a:solidFill>
              <a:srgbClr val="2433B8"/>
            </a:solidFill>
            <a:prstDash val="solid"/>
          </a:ln>
        </p:spPr>
      </p:sp>
      <p:sp>
        <p:nvSpPr>
          <p:cNvPr id="65" name="Shape 62"/>
          <p:cNvSpPr/>
          <p:nvPr/>
        </p:nvSpPr>
        <p:spPr>
          <a:xfrm>
            <a:off x="1335024" y="2679192"/>
            <a:ext cx="310896" cy="310896"/>
          </a:xfrm>
          <a:prstGeom prst="rect">
            <a:avLst/>
          </a:prstGeom>
          <a:solidFill>
            <a:srgbClr val="2433B8"/>
          </a:solidFill>
          <a:ln w="19050">
            <a:solidFill>
              <a:srgbClr val="2433B8"/>
            </a:solidFill>
            <a:prstDash val="solid"/>
          </a:ln>
        </p:spPr>
      </p:sp>
      <p:sp>
        <p:nvSpPr>
          <p:cNvPr id="66" name="Shape 63"/>
          <p:cNvSpPr/>
          <p:nvPr/>
        </p:nvSpPr>
        <p:spPr>
          <a:xfrm>
            <a:off x="1719072" y="2679192"/>
            <a:ext cx="310896" cy="310896"/>
          </a:xfrm>
          <a:prstGeom prst="rect">
            <a:avLst/>
          </a:prstGeom>
          <a:solidFill>
            <a:srgbClr val="2433B8"/>
          </a:solidFill>
          <a:ln w="19050">
            <a:solidFill>
              <a:srgbClr val="2433B8"/>
            </a:solidFill>
            <a:prstDash val="solid"/>
          </a:ln>
        </p:spPr>
      </p:sp>
      <p:sp>
        <p:nvSpPr>
          <p:cNvPr id="67" name="Shape 64"/>
          <p:cNvSpPr/>
          <p:nvPr/>
        </p:nvSpPr>
        <p:spPr>
          <a:xfrm>
            <a:off x="2103120" y="2679192"/>
            <a:ext cx="310896" cy="310896"/>
          </a:xfrm>
          <a:prstGeom prst="rect">
            <a:avLst/>
          </a:prstGeom>
          <a:solidFill>
            <a:srgbClr val="2433B8"/>
          </a:solidFill>
          <a:ln w="19050">
            <a:solidFill>
              <a:srgbClr val="2433B8"/>
            </a:solidFill>
            <a:prstDash val="solid"/>
          </a:ln>
        </p:spPr>
      </p:sp>
      <p:sp>
        <p:nvSpPr>
          <p:cNvPr id="68" name="Shape 65"/>
          <p:cNvSpPr/>
          <p:nvPr/>
        </p:nvSpPr>
        <p:spPr>
          <a:xfrm>
            <a:off x="2487168" y="2679192"/>
            <a:ext cx="310896" cy="310896"/>
          </a:xfrm>
          <a:prstGeom prst="rect">
            <a:avLst/>
          </a:prstGeom>
          <a:solidFill>
            <a:srgbClr val="2433B8"/>
          </a:solidFill>
          <a:ln w="19050">
            <a:solidFill>
              <a:srgbClr val="2433B8"/>
            </a:solidFill>
            <a:prstDash val="solid"/>
          </a:ln>
        </p:spPr>
      </p:sp>
      <p:sp>
        <p:nvSpPr>
          <p:cNvPr id="69" name="Shape 66"/>
          <p:cNvSpPr/>
          <p:nvPr/>
        </p:nvSpPr>
        <p:spPr>
          <a:xfrm>
            <a:off x="2871216" y="2679192"/>
            <a:ext cx="310896" cy="310896"/>
          </a:xfrm>
          <a:prstGeom prst="rect">
            <a:avLst/>
          </a:prstGeom>
          <a:ln w="19050">
            <a:solidFill>
              <a:srgbClr val="2433B8"/>
            </a:solidFill>
            <a:prstDash val="solid"/>
          </a:ln>
        </p:spPr>
      </p:sp>
      <p:sp>
        <p:nvSpPr>
          <p:cNvPr id="70" name="Text 67"/>
          <p:cNvSpPr/>
          <p:nvPr/>
        </p:nvSpPr>
        <p:spPr>
          <a:xfrm>
            <a:off x="2871216" y="2743200"/>
            <a:ext cx="310896" cy="201168"/>
          </a:xfrm>
          <a:prstGeom prst="rect">
            <a:avLst/>
          </a:prstGeom>
          <a:noFill/>
          <a:ln/>
        </p:spPr>
        <p:txBody>
          <a:bodyPr wrap="square" lIns="0" tIns="0" rIns="0" bIns="0" rtlCol="0" anchor="t"/>
          <a:lstStyle/>
          <a:p>
            <a:pPr algn="ctr" indent="0" marL="0">
              <a:buNone/>
            </a:pPr>
            <a:r>
              <a:rPr lang="en-US" sz="1100" b="1" dirty="0">
                <a:solidFill>
                  <a:srgbClr val="2433B8"/>
                </a:solidFill>
                <a:latin typeface="Consolas" pitchFamily="34" charset="0"/>
                <a:ea typeface="Consolas" pitchFamily="34" charset="-122"/>
                <a:cs typeface="Consolas" pitchFamily="34" charset="-120"/>
              </a:rPr>
              <a:t>S</a:t>
            </a:r>
            <a:endParaRPr lang="en-US" sz="1100" dirty="0"/>
          </a:p>
        </p:txBody>
      </p:sp>
      <p:sp>
        <p:nvSpPr>
          <p:cNvPr id="71" name="Shape 68"/>
          <p:cNvSpPr/>
          <p:nvPr/>
        </p:nvSpPr>
        <p:spPr>
          <a:xfrm>
            <a:off x="3255264" y="2679192"/>
            <a:ext cx="310896" cy="310896"/>
          </a:xfrm>
          <a:prstGeom prst="rect">
            <a:avLst/>
          </a:prstGeom>
          <a:ln w="19050">
            <a:solidFill>
              <a:srgbClr val="2433B8"/>
            </a:solidFill>
            <a:prstDash val="solid"/>
          </a:ln>
        </p:spPr>
      </p:sp>
      <p:sp>
        <p:nvSpPr>
          <p:cNvPr id="72" name="Text 69"/>
          <p:cNvSpPr/>
          <p:nvPr/>
        </p:nvSpPr>
        <p:spPr>
          <a:xfrm>
            <a:off x="3255264" y="2743200"/>
            <a:ext cx="310896" cy="201168"/>
          </a:xfrm>
          <a:prstGeom prst="rect">
            <a:avLst/>
          </a:prstGeom>
          <a:noFill/>
          <a:ln/>
        </p:spPr>
        <p:txBody>
          <a:bodyPr wrap="square" lIns="0" tIns="0" rIns="0" bIns="0" rtlCol="0" anchor="t"/>
          <a:lstStyle/>
          <a:p>
            <a:pPr algn="ctr" indent="0" marL="0">
              <a:buNone/>
            </a:pPr>
            <a:r>
              <a:rPr lang="en-US" sz="1100" b="1" dirty="0">
                <a:solidFill>
                  <a:srgbClr val="2433B8"/>
                </a:solidFill>
                <a:latin typeface="Consolas" pitchFamily="34" charset="0"/>
                <a:ea typeface="Consolas" pitchFamily="34" charset="-122"/>
                <a:cs typeface="Consolas" pitchFamily="34" charset="-120"/>
              </a:rPr>
              <a:t>S</a:t>
            </a:r>
            <a:endParaRPr lang="en-US" sz="1100" dirty="0"/>
          </a:p>
        </p:txBody>
      </p:sp>
      <p:sp>
        <p:nvSpPr>
          <p:cNvPr id="73" name="Shape 70"/>
          <p:cNvSpPr/>
          <p:nvPr/>
        </p:nvSpPr>
        <p:spPr>
          <a:xfrm>
            <a:off x="3639312" y="2679192"/>
            <a:ext cx="310896" cy="310896"/>
          </a:xfrm>
          <a:prstGeom prst="rect">
            <a:avLst/>
          </a:prstGeom>
          <a:ln w="19050">
            <a:solidFill>
              <a:srgbClr val="2433B8"/>
            </a:solidFill>
            <a:prstDash val="solid"/>
          </a:ln>
        </p:spPr>
      </p:sp>
      <p:sp>
        <p:nvSpPr>
          <p:cNvPr id="74" name="Text 71"/>
          <p:cNvSpPr/>
          <p:nvPr/>
        </p:nvSpPr>
        <p:spPr>
          <a:xfrm>
            <a:off x="3639312" y="2743200"/>
            <a:ext cx="310896" cy="201168"/>
          </a:xfrm>
          <a:prstGeom prst="rect">
            <a:avLst/>
          </a:prstGeom>
          <a:noFill/>
          <a:ln/>
        </p:spPr>
        <p:txBody>
          <a:bodyPr wrap="square" lIns="0" tIns="0" rIns="0" bIns="0" rtlCol="0" anchor="t"/>
          <a:lstStyle/>
          <a:p>
            <a:pPr algn="ctr" indent="0" marL="0">
              <a:buNone/>
            </a:pPr>
            <a:r>
              <a:rPr lang="en-US" sz="1100" b="1" dirty="0">
                <a:solidFill>
                  <a:srgbClr val="2433B8"/>
                </a:solidFill>
                <a:latin typeface="Consolas" pitchFamily="34" charset="0"/>
                <a:ea typeface="Consolas" pitchFamily="34" charset="-122"/>
                <a:cs typeface="Consolas" pitchFamily="34" charset="-120"/>
              </a:rPr>
              <a:t>S</a:t>
            </a:r>
            <a:endParaRPr lang="en-US" sz="1100" dirty="0"/>
          </a:p>
        </p:txBody>
      </p:sp>
      <p:sp>
        <p:nvSpPr>
          <p:cNvPr id="75" name="Shape 72"/>
          <p:cNvSpPr/>
          <p:nvPr/>
        </p:nvSpPr>
        <p:spPr>
          <a:xfrm>
            <a:off x="4023360" y="2679192"/>
            <a:ext cx="310896" cy="310896"/>
          </a:xfrm>
          <a:prstGeom prst="rect">
            <a:avLst/>
          </a:prstGeom>
          <a:ln w="19050">
            <a:solidFill>
              <a:srgbClr val="2433B8"/>
            </a:solidFill>
            <a:prstDash val="solid"/>
          </a:ln>
        </p:spPr>
      </p:sp>
      <p:sp>
        <p:nvSpPr>
          <p:cNvPr id="76" name="Text 73"/>
          <p:cNvSpPr/>
          <p:nvPr/>
        </p:nvSpPr>
        <p:spPr>
          <a:xfrm>
            <a:off x="4023360" y="2743200"/>
            <a:ext cx="310896" cy="201168"/>
          </a:xfrm>
          <a:prstGeom prst="rect">
            <a:avLst/>
          </a:prstGeom>
          <a:noFill/>
          <a:ln/>
        </p:spPr>
        <p:txBody>
          <a:bodyPr wrap="square" lIns="0" tIns="0" rIns="0" bIns="0" rtlCol="0" anchor="t"/>
          <a:lstStyle/>
          <a:p>
            <a:pPr algn="ctr" indent="0" marL="0">
              <a:buNone/>
            </a:pPr>
            <a:r>
              <a:rPr lang="en-US" sz="1100" b="1" dirty="0">
                <a:solidFill>
                  <a:srgbClr val="2433B8"/>
                </a:solidFill>
                <a:latin typeface="Consolas" pitchFamily="34" charset="0"/>
                <a:ea typeface="Consolas" pitchFamily="34" charset="-122"/>
                <a:cs typeface="Consolas" pitchFamily="34" charset="-120"/>
              </a:rPr>
              <a:t>S</a:t>
            </a:r>
            <a:endParaRPr lang="en-US" sz="1100" dirty="0"/>
          </a:p>
        </p:txBody>
      </p:sp>
      <p:sp>
        <p:nvSpPr>
          <p:cNvPr id="77" name="Shape 74"/>
          <p:cNvSpPr/>
          <p:nvPr/>
        </p:nvSpPr>
        <p:spPr>
          <a:xfrm>
            <a:off x="4407408" y="2679192"/>
            <a:ext cx="310896" cy="310896"/>
          </a:xfrm>
          <a:prstGeom prst="rect">
            <a:avLst/>
          </a:prstGeom>
          <a:solidFill>
            <a:srgbClr val="2433B8"/>
          </a:solidFill>
          <a:ln w="19050">
            <a:solidFill>
              <a:srgbClr val="2433B8"/>
            </a:solidFill>
            <a:prstDash val="solid"/>
          </a:ln>
        </p:spPr>
      </p:sp>
      <p:sp>
        <p:nvSpPr>
          <p:cNvPr id="78" name="Text 75"/>
          <p:cNvSpPr/>
          <p:nvPr/>
        </p:nvSpPr>
        <p:spPr>
          <a:xfrm>
            <a:off x="4407408" y="2743200"/>
            <a:ext cx="310896" cy="201168"/>
          </a:xfrm>
          <a:prstGeom prst="rect">
            <a:avLst/>
          </a:prstGeom>
          <a:noFill/>
          <a:ln/>
        </p:spPr>
        <p:txBody>
          <a:bodyPr wrap="square" lIns="0" tIns="0" rIns="0" bIns="0" rtlCol="0" anchor="t"/>
          <a:lstStyle/>
          <a:p>
            <a:pPr algn="ctr" indent="0" marL="0">
              <a:buNone/>
            </a:pPr>
            <a:r>
              <a:rPr lang="en-US" sz="1100" b="1" dirty="0">
                <a:solidFill>
                  <a:srgbClr val="F3F4EF"/>
                </a:solidFill>
                <a:latin typeface="Consolas" pitchFamily="34" charset="0"/>
                <a:ea typeface="Consolas" pitchFamily="34" charset="-122"/>
                <a:cs typeface="Consolas" pitchFamily="34" charset="-120"/>
              </a:rPr>
              <a:t>✓</a:t>
            </a:r>
            <a:endParaRPr lang="en-US" sz="1100" dirty="0"/>
          </a:p>
        </p:txBody>
      </p:sp>
      <p:sp>
        <p:nvSpPr>
          <p:cNvPr id="79" name="Shape 76"/>
          <p:cNvSpPr/>
          <p:nvPr/>
        </p:nvSpPr>
        <p:spPr>
          <a:xfrm>
            <a:off x="4791456" y="2679192"/>
            <a:ext cx="310896" cy="310896"/>
          </a:xfrm>
          <a:prstGeom prst="rect">
            <a:avLst/>
          </a:prstGeom>
          <a:solidFill>
            <a:srgbClr val="2433B8"/>
          </a:solidFill>
          <a:ln w="19050">
            <a:solidFill>
              <a:srgbClr val="2433B8"/>
            </a:solidFill>
            <a:prstDash val="solid"/>
          </a:ln>
        </p:spPr>
      </p:sp>
      <p:sp>
        <p:nvSpPr>
          <p:cNvPr id="80" name="Text 77"/>
          <p:cNvSpPr/>
          <p:nvPr/>
        </p:nvSpPr>
        <p:spPr>
          <a:xfrm>
            <a:off x="4791456" y="2743200"/>
            <a:ext cx="310896" cy="201168"/>
          </a:xfrm>
          <a:prstGeom prst="rect">
            <a:avLst/>
          </a:prstGeom>
          <a:noFill/>
          <a:ln/>
        </p:spPr>
        <p:txBody>
          <a:bodyPr wrap="square" lIns="0" tIns="0" rIns="0" bIns="0" rtlCol="0" anchor="t"/>
          <a:lstStyle/>
          <a:p>
            <a:pPr algn="ctr" indent="0" marL="0">
              <a:buNone/>
            </a:pPr>
            <a:r>
              <a:rPr lang="en-US" sz="1100" b="1" dirty="0">
                <a:solidFill>
                  <a:srgbClr val="F3F4EF"/>
                </a:solidFill>
                <a:latin typeface="Consolas" pitchFamily="34" charset="0"/>
                <a:ea typeface="Consolas" pitchFamily="34" charset="-122"/>
                <a:cs typeface="Consolas" pitchFamily="34" charset="-120"/>
              </a:rPr>
              <a:t>✓</a:t>
            </a:r>
            <a:endParaRPr lang="en-US" sz="1100" dirty="0"/>
          </a:p>
        </p:txBody>
      </p:sp>
      <p:sp>
        <p:nvSpPr>
          <p:cNvPr id="81" name="Text 78"/>
          <p:cNvSpPr/>
          <p:nvPr/>
        </p:nvSpPr>
        <p:spPr>
          <a:xfrm>
            <a:off x="5486400" y="1005840"/>
            <a:ext cx="6217920" cy="1737360"/>
          </a:xfrm>
          <a:prstGeom prst="rect">
            <a:avLst/>
          </a:prstGeom>
          <a:noFill/>
          <a:ln/>
        </p:spPr>
        <p:txBody>
          <a:bodyPr wrap="square" lIns="0" tIns="0" rIns="0" bIns="0" rtlCol="0" anchor="t"/>
          <a:lstStyle/>
          <a:p>
            <a:pPr algn="r" indent="0" marL="0">
              <a:buNone/>
            </a:pPr>
            <a:r>
              <a:rPr lang="en-US" sz="10800" b="1" spc="-300" kern="0" dirty="0">
                <a:solidFill>
                  <a:srgbClr val="2433B8"/>
                </a:solidFill>
                <a:latin typeface="Arial" pitchFamily="34" charset="0"/>
                <a:ea typeface="Arial" pitchFamily="34" charset="-122"/>
                <a:cs typeface="Arial" pitchFamily="34" charset="-120"/>
              </a:rPr>
              <a:t>56/60</a:t>
            </a:r>
            <a:endParaRPr lang="en-US" sz="10800" dirty="0"/>
          </a:p>
        </p:txBody>
      </p:sp>
      <p:sp>
        <p:nvSpPr>
          <p:cNvPr id="82" name="Text 79"/>
          <p:cNvSpPr/>
          <p:nvPr/>
        </p:nvSpPr>
        <p:spPr>
          <a:xfrm>
            <a:off x="5486400" y="2743200"/>
            <a:ext cx="6217920" cy="1097280"/>
          </a:xfrm>
          <a:prstGeom prst="rect">
            <a:avLst/>
          </a:prstGeom>
          <a:noFill/>
          <a:ln/>
        </p:spPr>
        <p:txBody>
          <a:bodyPr wrap="square" lIns="0" tIns="0" rIns="0" bIns="0" rtlCol="0" anchor="t"/>
          <a:lstStyle/>
          <a:p>
            <a:pPr algn="r" indent="0" marL="0">
              <a:buNone/>
            </a:pPr>
            <a:r>
              <a:rPr lang="en-US" sz="2800" b="1" dirty="0">
                <a:solidFill>
                  <a:srgbClr val="000000"/>
                </a:solidFill>
                <a:latin typeface="Arial" pitchFamily="34" charset="0"/>
                <a:ea typeface="Arial" pitchFamily="34" charset="-122"/>
                <a:cs typeface="Arial" pitchFamily="34" charset="-120"/>
              </a:rPr>
              <a:t>after re-filing</a:t>
            </a:r>
            <a:endParaRPr lang="en-US" sz="2800" dirty="0"/>
          </a:p>
          <a:p>
            <a:pPr algn="r" indent="0" marL="0">
              <a:buNone/>
            </a:pPr>
            <a:r>
              <a:rPr lang="en-US" sz="2800" i="1" dirty="0">
                <a:solidFill>
                  <a:srgbClr val="2433B8"/>
                </a:solidFill>
                <a:latin typeface="Georgia" pitchFamily="34" charset="0"/>
                <a:ea typeface="Georgia" pitchFamily="34" charset="-122"/>
                <a:cs typeface="Georgia" pitchFamily="34" charset="-120"/>
              </a:rPr>
              <a:t>2 records.</a:t>
            </a:r>
            <a:endParaRPr lang="en-US" sz="2800" dirty="0"/>
          </a:p>
        </p:txBody>
      </p:sp>
      <p:sp>
        <p:nvSpPr>
          <p:cNvPr id="83" name="Shape 80"/>
          <p:cNvSpPr/>
          <p:nvPr/>
        </p:nvSpPr>
        <p:spPr>
          <a:xfrm>
            <a:off x="566928" y="4160520"/>
            <a:ext cx="11057839" cy="18288"/>
          </a:xfrm>
          <a:prstGeom prst="rect">
            <a:avLst/>
          </a:prstGeom>
          <a:solidFill>
            <a:srgbClr val="15161A"/>
          </a:solidFill>
          <a:ln/>
        </p:spPr>
      </p:sp>
      <p:sp>
        <p:nvSpPr>
          <p:cNvPr id="84" name="Text 81"/>
          <p:cNvSpPr/>
          <p:nvPr/>
        </p:nvSpPr>
        <p:spPr>
          <a:xfrm>
            <a:off x="566928" y="4389120"/>
            <a:ext cx="11057839" cy="1097280"/>
          </a:xfrm>
          <a:prstGeom prst="rect">
            <a:avLst/>
          </a:prstGeom>
          <a:noFill/>
          <a:ln/>
        </p:spPr>
        <p:txBody>
          <a:bodyPr wrap="square" lIns="0" tIns="0" rIns="0" bIns="0" rtlCol="0" anchor="t"/>
          <a:lstStyle/>
          <a:p>
            <a:pPr indent="0" marL="0">
              <a:buNone/>
            </a:pPr>
            <a:r>
              <a:rPr lang="en-US" sz="1900" dirty="0">
                <a:solidFill>
                  <a:srgbClr val="15161A"/>
                </a:solidFill>
                <a:latin typeface="Georgia" pitchFamily="34" charset="0"/>
                <a:ea typeface="Georgia" pitchFamily="34" charset="-122"/>
                <a:cs typeface="Georgia" pitchFamily="34" charset="-120"/>
              </a:rPr>
              <a:t>93.3%, with the source file untouched. Two “price exceptions” were data errors.</a:t>
            </a:r>
            <a:endParaRPr lang="en-US" sz="1900" dirty="0"/>
          </a:p>
        </p:txBody>
      </p:sp>
      <p:sp>
        <p:nvSpPr>
          <p:cNvPr id="85" name="Text 82"/>
          <p:cNvSpPr/>
          <p:nvPr/>
        </p:nvSpPr>
        <p:spPr>
          <a:xfrm>
            <a:off x="566928" y="5212080"/>
            <a:ext cx="9144000" cy="274320"/>
          </a:xfrm>
          <a:prstGeom prst="rect">
            <a:avLst/>
          </a:prstGeom>
          <a:noFill/>
          <a:ln/>
        </p:spPr>
        <p:txBody>
          <a:bodyPr wrap="square" lIns="0" tIns="0" rIns="0" bIns="0" rtlCol="0" anchor="t"/>
          <a:lstStyle/>
          <a:p>
            <a:pPr indent="0" marL="0">
              <a:buNone/>
            </a:pPr>
            <a:r>
              <a:rPr lang="en-US" sz="1100" dirty="0">
                <a:solidFill>
                  <a:srgbClr val="4C4E57"/>
                </a:solidFill>
                <a:latin typeface="Consolas" pitchFamily="34" charset="0"/>
                <a:ea typeface="Consolas" pitchFamily="34" charset="-122"/>
                <a:cs typeface="Consolas" pitchFamily="34" charset="-120"/>
              </a:rPr>
              <a:t>S = Starter priced lower · M = misfiled record</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3F4EF"/>
        </a:solidFill>
      </p:bgPr>
    </p:bg>
    <p:spTree>
      <p:nvGrpSpPr>
        <p:cNvPr id="1" name=""/>
        <p:cNvGrpSpPr/>
        <p:nvPr/>
      </p:nvGrpSpPr>
      <p:grpSpPr>
        <a:xfrm>
          <a:off x="0" y="0"/>
          <a:ext cx="0" cy="0"/>
          <a:chOff x="0" y="0"/>
          <a:chExt cx="0" cy="0"/>
        </a:xfrm>
      </p:grpSpPr>
      <p:sp>
        <p:nvSpPr>
          <p:cNvPr id="2" name="Shape 0"/>
          <p:cNvSpPr/>
          <p:nvPr/>
        </p:nvSpPr>
        <p:spPr>
          <a:xfrm>
            <a:off x="228600" y="228600"/>
            <a:ext cx="201168" cy="0"/>
          </a:xfrm>
          <a:prstGeom prst="line">
            <a:avLst/>
          </a:prstGeom>
          <a:noFill/>
          <a:ln w="9525">
            <a:solidFill>
              <a:srgbClr val="15161A"/>
            </a:solidFill>
            <a:prstDash val="solid"/>
          </a:ln>
        </p:spPr>
      </p:sp>
      <p:sp>
        <p:nvSpPr>
          <p:cNvPr id="3" name="Shape 1"/>
          <p:cNvSpPr/>
          <p:nvPr/>
        </p:nvSpPr>
        <p:spPr>
          <a:xfrm>
            <a:off x="228600" y="228600"/>
            <a:ext cx="0" cy="201168"/>
          </a:xfrm>
          <a:prstGeom prst="line">
            <a:avLst/>
          </a:prstGeom>
          <a:noFill/>
          <a:ln w="9525">
            <a:solidFill>
              <a:srgbClr val="15161A"/>
            </a:solidFill>
            <a:prstDash val="solid"/>
          </a:ln>
        </p:spPr>
      </p:sp>
      <p:sp>
        <p:nvSpPr>
          <p:cNvPr id="4" name="Shape 2"/>
          <p:cNvSpPr/>
          <p:nvPr/>
        </p:nvSpPr>
        <p:spPr>
          <a:xfrm>
            <a:off x="11761927" y="228600"/>
            <a:ext cx="201168" cy="0"/>
          </a:xfrm>
          <a:prstGeom prst="line">
            <a:avLst/>
          </a:prstGeom>
          <a:noFill/>
          <a:ln w="9525">
            <a:solidFill>
              <a:srgbClr val="15161A"/>
            </a:solidFill>
            <a:prstDash val="solid"/>
          </a:ln>
        </p:spPr>
      </p:sp>
      <p:sp>
        <p:nvSpPr>
          <p:cNvPr id="5" name="Shape 3"/>
          <p:cNvSpPr/>
          <p:nvPr/>
        </p:nvSpPr>
        <p:spPr>
          <a:xfrm>
            <a:off x="11963095" y="228600"/>
            <a:ext cx="0" cy="201168"/>
          </a:xfrm>
          <a:prstGeom prst="line">
            <a:avLst/>
          </a:prstGeom>
          <a:noFill/>
          <a:ln w="9525">
            <a:solidFill>
              <a:srgbClr val="15161A"/>
            </a:solidFill>
            <a:prstDash val="solid"/>
          </a:ln>
        </p:spPr>
      </p:sp>
      <p:sp>
        <p:nvSpPr>
          <p:cNvPr id="6" name="Shape 4"/>
          <p:cNvSpPr/>
          <p:nvPr/>
        </p:nvSpPr>
        <p:spPr>
          <a:xfrm>
            <a:off x="228600" y="6629400"/>
            <a:ext cx="201168" cy="0"/>
          </a:xfrm>
          <a:prstGeom prst="line">
            <a:avLst/>
          </a:prstGeom>
          <a:noFill/>
          <a:ln w="9525">
            <a:solidFill>
              <a:srgbClr val="15161A"/>
            </a:solidFill>
            <a:prstDash val="solid"/>
          </a:ln>
        </p:spPr>
      </p:sp>
      <p:sp>
        <p:nvSpPr>
          <p:cNvPr id="7" name="Shape 5"/>
          <p:cNvSpPr/>
          <p:nvPr/>
        </p:nvSpPr>
        <p:spPr>
          <a:xfrm>
            <a:off x="228600" y="6428232"/>
            <a:ext cx="0" cy="201168"/>
          </a:xfrm>
          <a:prstGeom prst="line">
            <a:avLst/>
          </a:prstGeom>
          <a:noFill/>
          <a:ln w="9525">
            <a:solidFill>
              <a:srgbClr val="15161A"/>
            </a:solidFill>
            <a:prstDash val="solid"/>
          </a:ln>
        </p:spPr>
      </p:sp>
      <p:sp>
        <p:nvSpPr>
          <p:cNvPr id="8" name="Shape 6"/>
          <p:cNvSpPr/>
          <p:nvPr/>
        </p:nvSpPr>
        <p:spPr>
          <a:xfrm>
            <a:off x="11761927" y="6629400"/>
            <a:ext cx="201168" cy="0"/>
          </a:xfrm>
          <a:prstGeom prst="line">
            <a:avLst/>
          </a:prstGeom>
          <a:noFill/>
          <a:ln w="9525">
            <a:solidFill>
              <a:srgbClr val="15161A"/>
            </a:solidFill>
            <a:prstDash val="solid"/>
          </a:ln>
        </p:spPr>
      </p:sp>
      <p:sp>
        <p:nvSpPr>
          <p:cNvPr id="9" name="Shape 7"/>
          <p:cNvSpPr/>
          <p:nvPr/>
        </p:nvSpPr>
        <p:spPr>
          <a:xfrm>
            <a:off x="11963095" y="6428232"/>
            <a:ext cx="0" cy="201168"/>
          </a:xfrm>
          <a:prstGeom prst="line">
            <a:avLst/>
          </a:prstGeom>
          <a:noFill/>
          <a:ln w="9525">
            <a:solidFill>
              <a:srgbClr val="15161A"/>
            </a:solidFill>
            <a:prstDash val="solid"/>
          </a:ln>
        </p:spPr>
      </p:sp>
      <p:sp>
        <p:nvSpPr>
          <p:cNvPr id="10" name="Text 8"/>
          <p:cNvSpPr/>
          <p:nvPr/>
        </p:nvSpPr>
        <p:spPr>
          <a:xfrm>
            <a:off x="566928" y="384048"/>
            <a:ext cx="3657600" cy="274320"/>
          </a:xfrm>
          <a:prstGeom prst="rect">
            <a:avLst/>
          </a:prstGeom>
          <a:noFill/>
          <a:ln/>
        </p:spPr>
        <p:txBody>
          <a:bodyPr wrap="square" lIns="0" tIns="0" rIns="0" bIns="0" rtlCol="0" anchor="ctr"/>
          <a:lstStyle/>
          <a:p>
            <a:pPr indent="0" marL="0">
              <a:buNone/>
            </a:pPr>
            <a:r>
              <a:rPr lang="en-US" sz="1300" b="1" spc="100" kern="0" dirty="0">
                <a:solidFill>
                  <a:srgbClr val="15161A"/>
                </a:solidFill>
                <a:latin typeface="Arial" pitchFamily="34" charset="0"/>
                <a:ea typeface="Arial" pitchFamily="34" charset="-122"/>
                <a:cs typeface="Arial" pitchFamily="34" charset="-120"/>
              </a:rPr>
              <a:t>Pricing</a:t>
            </a:r>
            <a:pPr indent="0" marL="0">
              <a:buNone/>
            </a:pPr>
            <a:r>
              <a:rPr lang="en-US" sz="1300" spc="100" kern="0" dirty="0">
                <a:solidFill>
                  <a:srgbClr val="C2105F"/>
                </a:solidFill>
                <a:latin typeface="Arial" pitchFamily="34" charset="0"/>
                <a:ea typeface="Arial" pitchFamily="34" charset="-122"/>
                <a:cs typeface="Arial" pitchFamily="34" charset="-120"/>
              </a:rPr>
              <a:t> / </a:t>
            </a:r>
            <a:pPr indent="0" marL="0">
              <a:buNone/>
            </a:pPr>
            <a:r>
              <a:rPr lang="en-US" sz="1300" b="1" spc="100" kern="0" dirty="0">
                <a:solidFill>
                  <a:srgbClr val="15161A"/>
                </a:solidFill>
                <a:latin typeface="Arial" pitchFamily="34" charset="0"/>
                <a:ea typeface="Arial" pitchFamily="34" charset="-122"/>
                <a:cs typeface="Arial" pitchFamily="34" charset="-120"/>
              </a:rPr>
              <a:t>Demo</a:t>
            </a:r>
            <a:endParaRPr lang="en-US" sz="1300" dirty="0"/>
          </a:p>
        </p:txBody>
      </p:sp>
      <p:sp>
        <p:nvSpPr>
          <p:cNvPr id="11" name="Text 9"/>
          <p:cNvSpPr/>
          <p:nvPr/>
        </p:nvSpPr>
        <p:spPr>
          <a:xfrm>
            <a:off x="7052767" y="411480"/>
            <a:ext cx="4572000" cy="274320"/>
          </a:xfrm>
          <a:prstGeom prst="rect">
            <a:avLst/>
          </a:prstGeom>
          <a:noFill/>
          <a:ln/>
        </p:spPr>
        <p:txBody>
          <a:bodyPr wrap="square" lIns="0" tIns="0" rIns="0" bIns="0" rtlCol="0" anchor="t"/>
          <a:lstStyle/>
          <a:p>
            <a:pPr algn="r" indent="0" marL="0">
              <a:buNone/>
            </a:pPr>
            <a:r>
              <a:rPr lang="en-US" sz="1100" b="1" spc="150" kern="0" dirty="0">
                <a:solidFill>
                  <a:srgbClr val="C2105F"/>
                </a:solidFill>
                <a:latin typeface="Consolas" pitchFamily="34" charset="0"/>
                <a:ea typeface="Consolas" pitchFamily="34" charset="-122"/>
                <a:cs typeface="Consolas" pitchFamily="34" charset="-120"/>
              </a:rPr>
              <a:t>PRODUCT MIX</a:t>
            </a:r>
            <a:endParaRPr lang="en-US" sz="1100" dirty="0"/>
          </a:p>
        </p:txBody>
      </p:sp>
      <p:sp>
        <p:nvSpPr>
          <p:cNvPr id="12" name="Text 10"/>
          <p:cNvSpPr/>
          <p:nvPr/>
        </p:nvSpPr>
        <p:spPr>
          <a:xfrm>
            <a:off x="566928" y="6355080"/>
            <a:ext cx="1828800" cy="228600"/>
          </a:xfrm>
          <a:prstGeom prst="rect">
            <a:avLst/>
          </a:prstGeom>
          <a:noFill/>
          <a:ln/>
        </p:spPr>
        <p:txBody>
          <a:bodyPr wrap="square" lIns="0" tIns="0" rIns="0" bIns="0" rtlCol="0" anchor="t"/>
          <a:lstStyle/>
          <a:p>
            <a:pPr indent="0" marL="0">
              <a:buNone/>
            </a:pPr>
            <a:r>
              <a:rPr lang="en-US" sz="1000" dirty="0">
                <a:solidFill>
                  <a:srgbClr val="4C4E57"/>
                </a:solidFill>
                <a:latin typeface="Consolas" pitchFamily="34" charset="0"/>
                <a:ea typeface="Consolas" pitchFamily="34" charset="-122"/>
                <a:cs typeface="Consolas" pitchFamily="34" charset="-120"/>
              </a:rPr>
              <a:t>14 / 17</a:t>
            </a:r>
            <a:endParaRPr lang="en-US" sz="1000" dirty="0"/>
          </a:p>
        </p:txBody>
      </p:sp>
      <p:sp>
        <p:nvSpPr>
          <p:cNvPr id="13" name="Text 11"/>
          <p:cNvSpPr/>
          <p:nvPr/>
        </p:nvSpPr>
        <p:spPr>
          <a:xfrm>
            <a:off x="6138367" y="6355080"/>
            <a:ext cx="5486400" cy="228600"/>
          </a:xfrm>
          <a:prstGeom prst="rect">
            <a:avLst/>
          </a:prstGeom>
          <a:noFill/>
          <a:ln/>
        </p:spPr>
        <p:txBody>
          <a:bodyPr wrap="square" lIns="0" tIns="0" rIns="0" bIns="0" rtlCol="0" anchor="t"/>
          <a:lstStyle/>
          <a:p>
            <a:pPr algn="r" indent="0" marL="0">
              <a:buNone/>
            </a:pPr>
            <a:r>
              <a:rPr lang="en-US" sz="1000" dirty="0">
                <a:solidFill>
                  <a:srgbClr val="4C4E57"/>
                </a:solidFill>
                <a:latin typeface="Consolas" pitchFamily="34" charset="0"/>
                <a:ea typeface="Consolas" pitchFamily="34" charset="-122"/>
                <a:cs typeface="Consolas" pitchFamily="34" charset="-120"/>
              </a:rPr>
              <a:t>FICTIONAL DATA · INDEPENDENT CASE STUDY</a:t>
            </a:r>
            <a:endParaRPr lang="en-US" sz="1000" dirty="0"/>
          </a:p>
        </p:txBody>
      </p:sp>
      <p:sp>
        <p:nvSpPr>
          <p:cNvPr id="15" name="Text 12"/>
          <p:cNvSpPr/>
          <p:nvPr/>
        </p:nvSpPr>
        <p:spPr>
          <a:xfrm>
            <a:off x="566928" y="960120"/>
            <a:ext cx="11057839" cy="1463040"/>
          </a:xfrm>
          <a:prstGeom prst="rect">
            <a:avLst/>
          </a:prstGeom>
          <a:noFill/>
          <a:ln/>
        </p:spPr>
        <p:txBody>
          <a:bodyPr wrap="square" lIns="0" tIns="0" rIns="0" bIns="0" rtlCol="0" anchor="t"/>
          <a:lstStyle/>
          <a:p>
            <a:pPr indent="0" marL="0">
              <a:lnSpc>
                <a:spcPct val="90000"/>
              </a:lnSpc>
              <a:buNone/>
            </a:pPr>
            <a:r>
              <a:rPr lang="en-US" sz="4400" b="1" dirty="0">
                <a:solidFill>
                  <a:srgbClr val="15161A"/>
                </a:solidFill>
                <a:latin typeface="Arial" pitchFamily="34" charset="0"/>
                <a:ea typeface="Arial" pitchFamily="34" charset="-122"/>
                <a:cs typeface="Arial" pitchFamily="34" charset="-120"/>
              </a:rPr>
              <a:t>Different products,</a:t>
            </a:r>
            <a:endParaRPr lang="en-US" sz="4400" dirty="0"/>
          </a:p>
          <a:p>
            <a:pPr indent="0" marL="0">
              <a:lnSpc>
                <a:spcPct val="90000"/>
              </a:lnSpc>
              <a:buNone/>
            </a:pPr>
            <a:r>
              <a:rPr lang="en-US" sz="4400" i="1" dirty="0">
                <a:solidFill>
                  <a:srgbClr val="2433B8"/>
                </a:solidFill>
                <a:latin typeface="Georgia" pitchFamily="34" charset="0"/>
                <a:ea typeface="Georgia" pitchFamily="34" charset="-122"/>
                <a:cs typeface="Georgia" pitchFamily="34" charset="-120"/>
              </a:rPr>
              <a:t>different baselines.</a:t>
            </a:r>
            <a:endParaRPr lang="en-US" sz="4400" dirty="0"/>
          </a:p>
        </p:txBody>
      </p:sp>
      <p:sp>
        <p:nvSpPr>
          <p:cNvPr id="16" name="Text 13"/>
          <p:cNvSpPr/>
          <p:nvPr/>
        </p:nvSpPr>
        <p:spPr>
          <a:xfrm>
            <a:off x="566928" y="2916936"/>
            <a:ext cx="2834640" cy="274320"/>
          </a:xfrm>
          <a:prstGeom prst="rect">
            <a:avLst/>
          </a:prstGeom>
          <a:noFill/>
          <a:ln/>
        </p:spPr>
        <p:txBody>
          <a:bodyPr wrap="square" lIns="0" tIns="0" rIns="0" bIns="0" rtlCol="0" anchor="t"/>
          <a:lstStyle/>
          <a:p>
            <a:pPr indent="0" marL="0">
              <a:buNone/>
            </a:pPr>
            <a:r>
              <a:rPr lang="en-US" sz="1200" dirty="0">
                <a:solidFill>
                  <a:srgbClr val="15161A"/>
                </a:solidFill>
                <a:latin typeface="Consolas" pitchFamily="34" charset="0"/>
                <a:ea typeface="Consolas" pitchFamily="34" charset="-122"/>
                <a:cs typeface="Consolas" pitchFamily="34" charset="-120"/>
              </a:rPr>
              <a:t>Workbook (120)</a:t>
            </a:r>
            <a:endParaRPr lang="en-US" sz="1200" dirty="0"/>
          </a:p>
        </p:txBody>
      </p:sp>
      <p:sp>
        <p:nvSpPr>
          <p:cNvPr id="17" name="Shape 14"/>
          <p:cNvSpPr/>
          <p:nvPr/>
        </p:nvSpPr>
        <p:spPr>
          <a:xfrm>
            <a:off x="3493008" y="2880360"/>
            <a:ext cx="1458455" cy="274320"/>
          </a:xfrm>
          <a:prstGeom prst="rect">
            <a:avLst/>
          </a:prstGeom>
          <a:solidFill>
            <a:srgbClr val="2433B8"/>
          </a:solidFill>
          <a:ln/>
        </p:spPr>
      </p:sp>
      <p:sp>
        <p:nvSpPr>
          <p:cNvPr id="18" name="Text 15"/>
          <p:cNvSpPr/>
          <p:nvPr/>
        </p:nvSpPr>
        <p:spPr>
          <a:xfrm>
            <a:off x="5042903" y="2916936"/>
            <a:ext cx="1371600" cy="274320"/>
          </a:xfrm>
          <a:prstGeom prst="rect">
            <a:avLst/>
          </a:prstGeom>
          <a:noFill/>
          <a:ln/>
        </p:spPr>
        <p:txBody>
          <a:bodyPr wrap="square" lIns="0" tIns="0" rIns="0" bIns="0" rtlCol="0" anchor="t"/>
          <a:lstStyle/>
          <a:p>
            <a:pPr indent="0" marL="0">
              <a:buNone/>
            </a:pPr>
            <a:r>
              <a:rPr lang="en-US" sz="1200" b="1" dirty="0">
                <a:solidFill>
                  <a:srgbClr val="15161A"/>
                </a:solidFill>
                <a:latin typeface="Consolas" pitchFamily="34" charset="0"/>
                <a:ea typeface="Consolas" pitchFamily="34" charset="-122"/>
                <a:cs typeface="Consolas" pitchFamily="34" charset="-120"/>
              </a:rPr>
              <a:t>€24.72</a:t>
            </a:r>
            <a:endParaRPr lang="en-US" sz="1200" dirty="0"/>
          </a:p>
        </p:txBody>
      </p:sp>
      <p:sp>
        <p:nvSpPr>
          <p:cNvPr id="19" name="Text 16"/>
          <p:cNvSpPr/>
          <p:nvPr/>
        </p:nvSpPr>
        <p:spPr>
          <a:xfrm>
            <a:off x="566928" y="3392424"/>
            <a:ext cx="2834640" cy="274320"/>
          </a:xfrm>
          <a:prstGeom prst="rect">
            <a:avLst/>
          </a:prstGeom>
          <a:noFill/>
          <a:ln/>
        </p:spPr>
        <p:txBody>
          <a:bodyPr wrap="square" lIns="0" tIns="0" rIns="0" bIns="0" rtlCol="0" anchor="t"/>
          <a:lstStyle/>
          <a:p>
            <a:pPr indent="0" marL="0">
              <a:buNone/>
            </a:pPr>
            <a:r>
              <a:rPr lang="en-US" sz="1200" dirty="0">
                <a:solidFill>
                  <a:srgbClr val="15161A"/>
                </a:solidFill>
                <a:latin typeface="Consolas" pitchFamily="34" charset="0"/>
                <a:ea typeface="Consolas" pitchFamily="34" charset="-122"/>
                <a:cs typeface="Consolas" pitchFamily="34" charset="-120"/>
              </a:rPr>
              <a:t>Student Book (108)</a:t>
            </a:r>
            <a:endParaRPr lang="en-US" sz="1200" dirty="0"/>
          </a:p>
        </p:txBody>
      </p:sp>
      <p:sp>
        <p:nvSpPr>
          <p:cNvPr id="20" name="Shape 17"/>
          <p:cNvSpPr/>
          <p:nvPr/>
        </p:nvSpPr>
        <p:spPr>
          <a:xfrm>
            <a:off x="3493008" y="3355848"/>
            <a:ext cx="3570029" cy="274320"/>
          </a:xfrm>
          <a:prstGeom prst="rect">
            <a:avLst/>
          </a:prstGeom>
          <a:solidFill>
            <a:srgbClr val="2433B8"/>
          </a:solidFill>
          <a:ln/>
        </p:spPr>
      </p:sp>
      <p:sp>
        <p:nvSpPr>
          <p:cNvPr id="21" name="Text 18"/>
          <p:cNvSpPr/>
          <p:nvPr/>
        </p:nvSpPr>
        <p:spPr>
          <a:xfrm>
            <a:off x="7154477" y="3392424"/>
            <a:ext cx="1371600" cy="274320"/>
          </a:xfrm>
          <a:prstGeom prst="rect">
            <a:avLst/>
          </a:prstGeom>
          <a:noFill/>
          <a:ln/>
        </p:spPr>
        <p:txBody>
          <a:bodyPr wrap="square" lIns="0" tIns="0" rIns="0" bIns="0" rtlCol="0" anchor="t"/>
          <a:lstStyle/>
          <a:p>
            <a:pPr indent="0" marL="0">
              <a:buNone/>
            </a:pPr>
            <a:r>
              <a:rPr lang="en-US" sz="1200" b="1" dirty="0">
                <a:solidFill>
                  <a:srgbClr val="15161A"/>
                </a:solidFill>
                <a:latin typeface="Consolas" pitchFamily="34" charset="0"/>
                <a:ea typeface="Consolas" pitchFamily="34" charset="-122"/>
                <a:cs typeface="Consolas" pitchFamily="34" charset="-120"/>
              </a:rPr>
              <a:t>€60.51</a:t>
            </a:r>
            <a:endParaRPr lang="en-US" sz="1200" dirty="0"/>
          </a:p>
        </p:txBody>
      </p:sp>
      <p:sp>
        <p:nvSpPr>
          <p:cNvPr id="22" name="Text 19"/>
          <p:cNvSpPr/>
          <p:nvPr/>
        </p:nvSpPr>
        <p:spPr>
          <a:xfrm>
            <a:off x="566928" y="3867912"/>
            <a:ext cx="2834640" cy="274320"/>
          </a:xfrm>
          <a:prstGeom prst="rect">
            <a:avLst/>
          </a:prstGeom>
          <a:noFill/>
          <a:ln/>
        </p:spPr>
        <p:txBody>
          <a:bodyPr wrap="square" lIns="0" tIns="0" rIns="0" bIns="0" rtlCol="0" anchor="t"/>
          <a:lstStyle/>
          <a:p>
            <a:pPr indent="0" marL="0">
              <a:buNone/>
            </a:pPr>
            <a:r>
              <a:rPr lang="en-US" sz="1200" dirty="0">
                <a:solidFill>
                  <a:srgbClr val="15161A"/>
                </a:solidFill>
                <a:latin typeface="Consolas" pitchFamily="34" charset="0"/>
                <a:ea typeface="Consolas" pitchFamily="34" charset="-122"/>
                <a:cs typeface="Consolas" pitchFamily="34" charset="-120"/>
              </a:rPr>
              <a:t>Digital Workbook (72)</a:t>
            </a:r>
            <a:endParaRPr lang="en-US" sz="1200" dirty="0"/>
          </a:p>
        </p:txBody>
      </p:sp>
      <p:sp>
        <p:nvSpPr>
          <p:cNvPr id="23" name="Shape 20"/>
          <p:cNvSpPr/>
          <p:nvPr/>
        </p:nvSpPr>
        <p:spPr>
          <a:xfrm>
            <a:off x="3493008" y="3831336"/>
            <a:ext cx="3234324" cy="274320"/>
          </a:xfrm>
          <a:prstGeom prst="rect">
            <a:avLst/>
          </a:prstGeom>
          <a:solidFill>
            <a:srgbClr val="2433B8"/>
          </a:solidFill>
          <a:ln/>
        </p:spPr>
      </p:sp>
      <p:sp>
        <p:nvSpPr>
          <p:cNvPr id="24" name="Text 21"/>
          <p:cNvSpPr/>
          <p:nvPr/>
        </p:nvSpPr>
        <p:spPr>
          <a:xfrm>
            <a:off x="6818772" y="3867912"/>
            <a:ext cx="1371600" cy="274320"/>
          </a:xfrm>
          <a:prstGeom prst="rect">
            <a:avLst/>
          </a:prstGeom>
          <a:noFill/>
          <a:ln/>
        </p:spPr>
        <p:txBody>
          <a:bodyPr wrap="square" lIns="0" tIns="0" rIns="0" bIns="0" rtlCol="0" anchor="t"/>
          <a:lstStyle/>
          <a:p>
            <a:pPr indent="0" marL="0">
              <a:buNone/>
            </a:pPr>
            <a:r>
              <a:rPr lang="en-US" sz="1200" b="1" dirty="0">
                <a:solidFill>
                  <a:srgbClr val="15161A"/>
                </a:solidFill>
                <a:latin typeface="Consolas" pitchFamily="34" charset="0"/>
                <a:ea typeface="Consolas" pitchFamily="34" charset="-122"/>
                <a:cs typeface="Consolas" pitchFamily="34" charset="-120"/>
              </a:rPr>
              <a:t>€54.82</a:t>
            </a:r>
            <a:endParaRPr lang="en-US" sz="1200" dirty="0"/>
          </a:p>
        </p:txBody>
      </p:sp>
      <p:sp>
        <p:nvSpPr>
          <p:cNvPr id="25" name="Text 22"/>
          <p:cNvSpPr/>
          <p:nvPr/>
        </p:nvSpPr>
        <p:spPr>
          <a:xfrm>
            <a:off x="566928" y="4343400"/>
            <a:ext cx="2834640" cy="274320"/>
          </a:xfrm>
          <a:prstGeom prst="rect">
            <a:avLst/>
          </a:prstGeom>
          <a:noFill/>
          <a:ln/>
        </p:spPr>
        <p:txBody>
          <a:bodyPr wrap="square" lIns="0" tIns="0" rIns="0" bIns="0" rtlCol="0" anchor="t"/>
          <a:lstStyle/>
          <a:p>
            <a:pPr indent="0" marL="0">
              <a:buNone/>
            </a:pPr>
            <a:r>
              <a:rPr lang="en-US" sz="1200" dirty="0">
                <a:solidFill>
                  <a:srgbClr val="15161A"/>
                </a:solidFill>
                <a:latin typeface="Consolas" pitchFamily="34" charset="0"/>
                <a:ea typeface="Consolas" pitchFamily="34" charset="-122"/>
                <a:cs typeface="Consolas" pitchFamily="34" charset="-120"/>
              </a:rPr>
              <a:t>Pupil Book (60)</a:t>
            </a:r>
            <a:endParaRPr lang="en-US" sz="1200" dirty="0"/>
          </a:p>
        </p:txBody>
      </p:sp>
      <p:sp>
        <p:nvSpPr>
          <p:cNvPr id="26" name="Shape 23"/>
          <p:cNvSpPr/>
          <p:nvPr/>
        </p:nvSpPr>
        <p:spPr>
          <a:xfrm>
            <a:off x="3493008" y="4306824"/>
            <a:ext cx="2329870" cy="274320"/>
          </a:xfrm>
          <a:prstGeom prst="rect">
            <a:avLst/>
          </a:prstGeom>
          <a:solidFill>
            <a:srgbClr val="2433B8"/>
          </a:solidFill>
          <a:ln/>
        </p:spPr>
      </p:sp>
      <p:sp>
        <p:nvSpPr>
          <p:cNvPr id="27" name="Text 24"/>
          <p:cNvSpPr/>
          <p:nvPr/>
        </p:nvSpPr>
        <p:spPr>
          <a:xfrm>
            <a:off x="5914318" y="4343400"/>
            <a:ext cx="1371600" cy="274320"/>
          </a:xfrm>
          <a:prstGeom prst="rect">
            <a:avLst/>
          </a:prstGeom>
          <a:noFill/>
          <a:ln/>
        </p:spPr>
        <p:txBody>
          <a:bodyPr wrap="square" lIns="0" tIns="0" rIns="0" bIns="0" rtlCol="0" anchor="t"/>
          <a:lstStyle/>
          <a:p>
            <a:pPr indent="0" marL="0">
              <a:buNone/>
            </a:pPr>
            <a:r>
              <a:rPr lang="en-US" sz="1200" b="1" dirty="0">
                <a:solidFill>
                  <a:srgbClr val="15161A"/>
                </a:solidFill>
                <a:latin typeface="Consolas" pitchFamily="34" charset="0"/>
                <a:ea typeface="Consolas" pitchFamily="34" charset="-122"/>
                <a:cs typeface="Consolas" pitchFamily="34" charset="-120"/>
              </a:rPr>
              <a:t>€39.49</a:t>
            </a:r>
            <a:endParaRPr lang="en-US" sz="1200" dirty="0"/>
          </a:p>
        </p:txBody>
      </p:sp>
      <p:sp>
        <p:nvSpPr>
          <p:cNvPr id="28" name="Text 25"/>
          <p:cNvSpPr/>
          <p:nvPr/>
        </p:nvSpPr>
        <p:spPr>
          <a:xfrm>
            <a:off x="566928" y="4818888"/>
            <a:ext cx="2834640" cy="274320"/>
          </a:xfrm>
          <a:prstGeom prst="rect">
            <a:avLst/>
          </a:prstGeom>
          <a:noFill/>
          <a:ln/>
        </p:spPr>
        <p:txBody>
          <a:bodyPr wrap="square" lIns="0" tIns="0" rIns="0" bIns="0" rtlCol="0" anchor="t"/>
          <a:lstStyle/>
          <a:p>
            <a:pPr indent="0" marL="0">
              <a:buNone/>
            </a:pPr>
            <a:r>
              <a:rPr lang="en-US" sz="1200" dirty="0">
                <a:solidFill>
                  <a:srgbClr val="15161A"/>
                </a:solidFill>
                <a:latin typeface="Consolas" pitchFamily="34" charset="0"/>
                <a:ea typeface="Consolas" pitchFamily="34" charset="-122"/>
                <a:cs typeface="Consolas" pitchFamily="34" charset="-120"/>
              </a:rPr>
              <a:t>TB (1)</a:t>
            </a:r>
            <a:endParaRPr lang="en-US" sz="1200" dirty="0"/>
          </a:p>
        </p:txBody>
      </p:sp>
      <p:sp>
        <p:nvSpPr>
          <p:cNvPr id="29" name="Shape 26"/>
          <p:cNvSpPr/>
          <p:nvPr/>
        </p:nvSpPr>
        <p:spPr>
          <a:xfrm>
            <a:off x="3493008" y="4782312"/>
            <a:ext cx="6400800" cy="274320"/>
          </a:xfrm>
          <a:prstGeom prst="rect">
            <a:avLst/>
          </a:prstGeom>
          <a:solidFill>
            <a:srgbClr val="C2105F"/>
          </a:solidFill>
          <a:ln/>
        </p:spPr>
      </p:sp>
      <p:sp>
        <p:nvSpPr>
          <p:cNvPr id="30" name="Text 27"/>
          <p:cNvSpPr/>
          <p:nvPr/>
        </p:nvSpPr>
        <p:spPr>
          <a:xfrm>
            <a:off x="9985248" y="4818888"/>
            <a:ext cx="1371600" cy="274320"/>
          </a:xfrm>
          <a:prstGeom prst="rect">
            <a:avLst/>
          </a:prstGeom>
          <a:noFill/>
          <a:ln/>
        </p:spPr>
        <p:txBody>
          <a:bodyPr wrap="square" lIns="0" tIns="0" rIns="0" bIns="0" rtlCol="0" anchor="t"/>
          <a:lstStyle/>
          <a:p>
            <a:pPr indent="0" marL="0">
              <a:buNone/>
            </a:pPr>
            <a:r>
              <a:rPr lang="en-US" sz="1200" b="1" dirty="0">
                <a:solidFill>
                  <a:srgbClr val="15161A"/>
                </a:solidFill>
                <a:latin typeface="Consolas" pitchFamily="34" charset="0"/>
                <a:ea typeface="Consolas" pitchFamily="34" charset="-122"/>
                <a:cs typeface="Consolas" pitchFamily="34" charset="-120"/>
              </a:rPr>
              <a:t>€108.49</a:t>
            </a:r>
            <a:endParaRPr lang="en-US" sz="1200" dirty="0"/>
          </a:p>
        </p:txBody>
      </p:sp>
      <p:sp>
        <p:nvSpPr>
          <p:cNvPr id="31" name="Text 28"/>
          <p:cNvSpPr/>
          <p:nvPr/>
        </p:nvSpPr>
        <p:spPr>
          <a:xfrm>
            <a:off x="566928" y="5294376"/>
            <a:ext cx="2834640" cy="274320"/>
          </a:xfrm>
          <a:prstGeom prst="rect">
            <a:avLst/>
          </a:prstGeom>
          <a:noFill/>
          <a:ln/>
        </p:spPr>
        <p:txBody>
          <a:bodyPr wrap="square" lIns="0" tIns="0" rIns="0" bIns="0" rtlCol="0" anchor="t"/>
          <a:lstStyle/>
          <a:p>
            <a:pPr indent="0" marL="0">
              <a:buNone/>
            </a:pPr>
            <a:r>
              <a:rPr lang="en-US" sz="1200" dirty="0">
                <a:solidFill>
                  <a:srgbClr val="15161A"/>
                </a:solidFill>
                <a:latin typeface="Consolas" pitchFamily="34" charset="0"/>
                <a:ea typeface="Consolas" pitchFamily="34" charset="-122"/>
                <a:cs typeface="Consolas" pitchFamily="34" charset="-120"/>
              </a:rPr>
              <a:t>Resource (1)</a:t>
            </a:r>
            <a:endParaRPr lang="en-US" sz="1200" dirty="0"/>
          </a:p>
        </p:txBody>
      </p:sp>
      <p:sp>
        <p:nvSpPr>
          <p:cNvPr id="32" name="Shape 29"/>
          <p:cNvSpPr/>
          <p:nvPr/>
        </p:nvSpPr>
        <p:spPr>
          <a:xfrm>
            <a:off x="3493008" y="5257800"/>
            <a:ext cx="854895" cy="274320"/>
          </a:xfrm>
          <a:prstGeom prst="rect">
            <a:avLst/>
          </a:prstGeom>
          <a:solidFill>
            <a:srgbClr val="2433B8"/>
          </a:solidFill>
          <a:ln/>
        </p:spPr>
      </p:sp>
      <p:sp>
        <p:nvSpPr>
          <p:cNvPr id="33" name="Text 30"/>
          <p:cNvSpPr/>
          <p:nvPr/>
        </p:nvSpPr>
        <p:spPr>
          <a:xfrm>
            <a:off x="4439343" y="5294376"/>
            <a:ext cx="1371600" cy="274320"/>
          </a:xfrm>
          <a:prstGeom prst="rect">
            <a:avLst/>
          </a:prstGeom>
          <a:noFill/>
          <a:ln/>
        </p:spPr>
        <p:txBody>
          <a:bodyPr wrap="square" lIns="0" tIns="0" rIns="0" bIns="0" rtlCol="0" anchor="t"/>
          <a:lstStyle/>
          <a:p>
            <a:pPr indent="0" marL="0">
              <a:buNone/>
            </a:pPr>
            <a:r>
              <a:rPr lang="en-US" sz="1200" b="1" dirty="0">
                <a:solidFill>
                  <a:srgbClr val="15161A"/>
                </a:solidFill>
                <a:latin typeface="Consolas" pitchFamily="34" charset="0"/>
                <a:ea typeface="Consolas" pitchFamily="34" charset="-122"/>
                <a:cs typeface="Consolas" pitchFamily="34" charset="-120"/>
              </a:rPr>
              <a:t>€14.49</a:t>
            </a:r>
            <a:endParaRPr lang="en-US" sz="1200" dirty="0"/>
          </a:p>
        </p:txBody>
      </p:sp>
      <p:sp>
        <p:nvSpPr>
          <p:cNvPr id="34" name="Text 31"/>
          <p:cNvSpPr/>
          <p:nvPr/>
        </p:nvSpPr>
        <p:spPr>
          <a:xfrm>
            <a:off x="566928" y="5806440"/>
            <a:ext cx="10058400" cy="365760"/>
          </a:xfrm>
          <a:prstGeom prst="rect">
            <a:avLst/>
          </a:prstGeom>
          <a:noFill/>
          <a:ln/>
        </p:spPr>
        <p:txBody>
          <a:bodyPr wrap="square" lIns="0" tIns="0" rIns="0" bIns="0" rtlCol="0" anchor="t"/>
          <a:lstStyle/>
          <a:p>
            <a:pPr indent="0" marL="0">
              <a:buNone/>
            </a:pPr>
            <a:r>
              <a:rPr lang="en-US" sz="1500" i="1" dirty="0">
                <a:solidFill>
                  <a:srgbClr val="4C4E57"/>
                </a:solidFill>
                <a:latin typeface="Georgia" pitchFamily="34" charset="0"/>
                <a:ea typeface="Georgia" pitchFamily="34" charset="-122"/>
                <a:cs typeface="Georgia" pitchFamily="34" charset="-120"/>
              </a:rPr>
              <a:t>Pooled mean €44.04: context only, never a comparison baseline.</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3F4EF"/>
        </a:solidFill>
      </p:bgPr>
    </p:bg>
    <p:spTree>
      <p:nvGrpSpPr>
        <p:cNvPr id="1" name=""/>
        <p:cNvGrpSpPr/>
        <p:nvPr/>
      </p:nvGrpSpPr>
      <p:grpSpPr>
        <a:xfrm>
          <a:off x="0" y="0"/>
          <a:ext cx="0" cy="0"/>
          <a:chOff x="0" y="0"/>
          <a:chExt cx="0" cy="0"/>
        </a:xfrm>
      </p:grpSpPr>
      <p:sp>
        <p:nvSpPr>
          <p:cNvPr id="2" name="Shape 0"/>
          <p:cNvSpPr/>
          <p:nvPr/>
        </p:nvSpPr>
        <p:spPr>
          <a:xfrm>
            <a:off x="228600" y="228600"/>
            <a:ext cx="201168" cy="0"/>
          </a:xfrm>
          <a:prstGeom prst="line">
            <a:avLst/>
          </a:prstGeom>
          <a:noFill/>
          <a:ln w="9525">
            <a:solidFill>
              <a:srgbClr val="15161A"/>
            </a:solidFill>
            <a:prstDash val="solid"/>
          </a:ln>
        </p:spPr>
      </p:sp>
      <p:sp>
        <p:nvSpPr>
          <p:cNvPr id="3" name="Shape 1"/>
          <p:cNvSpPr/>
          <p:nvPr/>
        </p:nvSpPr>
        <p:spPr>
          <a:xfrm>
            <a:off x="228600" y="228600"/>
            <a:ext cx="0" cy="201168"/>
          </a:xfrm>
          <a:prstGeom prst="line">
            <a:avLst/>
          </a:prstGeom>
          <a:noFill/>
          <a:ln w="9525">
            <a:solidFill>
              <a:srgbClr val="15161A"/>
            </a:solidFill>
            <a:prstDash val="solid"/>
          </a:ln>
        </p:spPr>
      </p:sp>
      <p:sp>
        <p:nvSpPr>
          <p:cNvPr id="4" name="Shape 2"/>
          <p:cNvSpPr/>
          <p:nvPr/>
        </p:nvSpPr>
        <p:spPr>
          <a:xfrm>
            <a:off x="11761927" y="228600"/>
            <a:ext cx="201168" cy="0"/>
          </a:xfrm>
          <a:prstGeom prst="line">
            <a:avLst/>
          </a:prstGeom>
          <a:noFill/>
          <a:ln w="9525">
            <a:solidFill>
              <a:srgbClr val="15161A"/>
            </a:solidFill>
            <a:prstDash val="solid"/>
          </a:ln>
        </p:spPr>
      </p:sp>
      <p:sp>
        <p:nvSpPr>
          <p:cNvPr id="5" name="Shape 3"/>
          <p:cNvSpPr/>
          <p:nvPr/>
        </p:nvSpPr>
        <p:spPr>
          <a:xfrm>
            <a:off x="11963095" y="228600"/>
            <a:ext cx="0" cy="201168"/>
          </a:xfrm>
          <a:prstGeom prst="line">
            <a:avLst/>
          </a:prstGeom>
          <a:noFill/>
          <a:ln w="9525">
            <a:solidFill>
              <a:srgbClr val="15161A"/>
            </a:solidFill>
            <a:prstDash val="solid"/>
          </a:ln>
        </p:spPr>
      </p:sp>
      <p:sp>
        <p:nvSpPr>
          <p:cNvPr id="6" name="Shape 4"/>
          <p:cNvSpPr/>
          <p:nvPr/>
        </p:nvSpPr>
        <p:spPr>
          <a:xfrm>
            <a:off x="228600" y="6629400"/>
            <a:ext cx="201168" cy="0"/>
          </a:xfrm>
          <a:prstGeom prst="line">
            <a:avLst/>
          </a:prstGeom>
          <a:noFill/>
          <a:ln w="9525">
            <a:solidFill>
              <a:srgbClr val="15161A"/>
            </a:solidFill>
            <a:prstDash val="solid"/>
          </a:ln>
        </p:spPr>
      </p:sp>
      <p:sp>
        <p:nvSpPr>
          <p:cNvPr id="7" name="Shape 5"/>
          <p:cNvSpPr/>
          <p:nvPr/>
        </p:nvSpPr>
        <p:spPr>
          <a:xfrm>
            <a:off x="228600" y="6428232"/>
            <a:ext cx="0" cy="201168"/>
          </a:xfrm>
          <a:prstGeom prst="line">
            <a:avLst/>
          </a:prstGeom>
          <a:noFill/>
          <a:ln w="9525">
            <a:solidFill>
              <a:srgbClr val="15161A"/>
            </a:solidFill>
            <a:prstDash val="solid"/>
          </a:ln>
        </p:spPr>
      </p:sp>
      <p:sp>
        <p:nvSpPr>
          <p:cNvPr id="8" name="Shape 6"/>
          <p:cNvSpPr/>
          <p:nvPr/>
        </p:nvSpPr>
        <p:spPr>
          <a:xfrm>
            <a:off x="11761927" y="6629400"/>
            <a:ext cx="201168" cy="0"/>
          </a:xfrm>
          <a:prstGeom prst="line">
            <a:avLst/>
          </a:prstGeom>
          <a:noFill/>
          <a:ln w="9525">
            <a:solidFill>
              <a:srgbClr val="15161A"/>
            </a:solidFill>
            <a:prstDash val="solid"/>
          </a:ln>
        </p:spPr>
      </p:sp>
      <p:sp>
        <p:nvSpPr>
          <p:cNvPr id="9" name="Shape 7"/>
          <p:cNvSpPr/>
          <p:nvPr/>
        </p:nvSpPr>
        <p:spPr>
          <a:xfrm>
            <a:off x="11963095" y="6428232"/>
            <a:ext cx="0" cy="201168"/>
          </a:xfrm>
          <a:prstGeom prst="line">
            <a:avLst/>
          </a:prstGeom>
          <a:noFill/>
          <a:ln w="9525">
            <a:solidFill>
              <a:srgbClr val="15161A"/>
            </a:solidFill>
            <a:prstDash val="solid"/>
          </a:ln>
        </p:spPr>
      </p:sp>
      <p:sp>
        <p:nvSpPr>
          <p:cNvPr id="10" name="Text 8"/>
          <p:cNvSpPr/>
          <p:nvPr/>
        </p:nvSpPr>
        <p:spPr>
          <a:xfrm>
            <a:off x="566928" y="384048"/>
            <a:ext cx="3657600" cy="274320"/>
          </a:xfrm>
          <a:prstGeom prst="rect">
            <a:avLst/>
          </a:prstGeom>
          <a:noFill/>
          <a:ln/>
        </p:spPr>
        <p:txBody>
          <a:bodyPr wrap="square" lIns="0" tIns="0" rIns="0" bIns="0" rtlCol="0" anchor="ctr"/>
          <a:lstStyle/>
          <a:p>
            <a:pPr indent="0" marL="0">
              <a:buNone/>
            </a:pPr>
            <a:r>
              <a:rPr lang="en-US" sz="1300" b="1" spc="100" kern="0" dirty="0">
                <a:solidFill>
                  <a:srgbClr val="15161A"/>
                </a:solidFill>
                <a:latin typeface="Arial" pitchFamily="34" charset="0"/>
                <a:ea typeface="Arial" pitchFamily="34" charset="-122"/>
                <a:cs typeface="Arial" pitchFamily="34" charset="-120"/>
              </a:rPr>
              <a:t>Pricing</a:t>
            </a:r>
            <a:pPr indent="0" marL="0">
              <a:buNone/>
            </a:pPr>
            <a:r>
              <a:rPr lang="en-US" sz="1300" spc="100" kern="0" dirty="0">
                <a:solidFill>
                  <a:srgbClr val="C2105F"/>
                </a:solidFill>
                <a:latin typeface="Arial" pitchFamily="34" charset="0"/>
                <a:ea typeface="Arial" pitchFamily="34" charset="-122"/>
                <a:cs typeface="Arial" pitchFamily="34" charset="-120"/>
              </a:rPr>
              <a:t> / </a:t>
            </a:r>
            <a:pPr indent="0" marL="0">
              <a:buNone/>
            </a:pPr>
            <a:r>
              <a:rPr lang="en-US" sz="1300" b="1" spc="100" kern="0" dirty="0">
                <a:solidFill>
                  <a:srgbClr val="15161A"/>
                </a:solidFill>
                <a:latin typeface="Arial" pitchFamily="34" charset="0"/>
                <a:ea typeface="Arial" pitchFamily="34" charset="-122"/>
                <a:cs typeface="Arial" pitchFamily="34" charset="-120"/>
              </a:rPr>
              <a:t>Demo</a:t>
            </a:r>
            <a:endParaRPr lang="en-US" sz="1300" dirty="0"/>
          </a:p>
        </p:txBody>
      </p:sp>
      <p:sp>
        <p:nvSpPr>
          <p:cNvPr id="11" name="Text 9"/>
          <p:cNvSpPr/>
          <p:nvPr/>
        </p:nvSpPr>
        <p:spPr>
          <a:xfrm>
            <a:off x="7052767" y="411480"/>
            <a:ext cx="4572000" cy="274320"/>
          </a:xfrm>
          <a:prstGeom prst="rect">
            <a:avLst/>
          </a:prstGeom>
          <a:noFill/>
          <a:ln/>
        </p:spPr>
        <p:txBody>
          <a:bodyPr wrap="square" lIns="0" tIns="0" rIns="0" bIns="0" rtlCol="0" anchor="t"/>
          <a:lstStyle/>
          <a:p>
            <a:pPr algn="r" indent="0" marL="0">
              <a:buNone/>
            </a:pPr>
            <a:r>
              <a:rPr lang="en-US" sz="1100" b="1" spc="150" kern="0" dirty="0">
                <a:solidFill>
                  <a:srgbClr val="C2105F"/>
                </a:solidFill>
                <a:latin typeface="Consolas" pitchFamily="34" charset="0"/>
                <a:ea typeface="Consolas" pitchFamily="34" charset="-122"/>
                <a:cs typeface="Consolas" pitchFamily="34" charset="-120"/>
              </a:rPr>
              <a:t>MATCHED COMPARISONS</a:t>
            </a:r>
            <a:endParaRPr lang="en-US" sz="1100" dirty="0"/>
          </a:p>
        </p:txBody>
      </p:sp>
      <p:sp>
        <p:nvSpPr>
          <p:cNvPr id="12" name="Text 10"/>
          <p:cNvSpPr/>
          <p:nvPr/>
        </p:nvSpPr>
        <p:spPr>
          <a:xfrm>
            <a:off x="566928" y="6355080"/>
            <a:ext cx="1828800" cy="228600"/>
          </a:xfrm>
          <a:prstGeom prst="rect">
            <a:avLst/>
          </a:prstGeom>
          <a:noFill/>
          <a:ln/>
        </p:spPr>
        <p:txBody>
          <a:bodyPr wrap="square" lIns="0" tIns="0" rIns="0" bIns="0" rtlCol="0" anchor="t"/>
          <a:lstStyle/>
          <a:p>
            <a:pPr indent="0" marL="0">
              <a:buNone/>
            </a:pPr>
            <a:r>
              <a:rPr lang="en-US" sz="1000" dirty="0">
                <a:solidFill>
                  <a:srgbClr val="4C4E57"/>
                </a:solidFill>
                <a:latin typeface="Consolas" pitchFamily="34" charset="0"/>
                <a:ea typeface="Consolas" pitchFamily="34" charset="-122"/>
                <a:cs typeface="Consolas" pitchFamily="34" charset="-120"/>
              </a:rPr>
              <a:t>15 / 17</a:t>
            </a:r>
            <a:endParaRPr lang="en-US" sz="1000" dirty="0"/>
          </a:p>
        </p:txBody>
      </p:sp>
      <p:sp>
        <p:nvSpPr>
          <p:cNvPr id="13" name="Text 11"/>
          <p:cNvSpPr/>
          <p:nvPr/>
        </p:nvSpPr>
        <p:spPr>
          <a:xfrm>
            <a:off x="6138367" y="6355080"/>
            <a:ext cx="5486400" cy="228600"/>
          </a:xfrm>
          <a:prstGeom prst="rect">
            <a:avLst/>
          </a:prstGeom>
          <a:noFill/>
          <a:ln/>
        </p:spPr>
        <p:txBody>
          <a:bodyPr wrap="square" lIns="0" tIns="0" rIns="0" bIns="0" rtlCol="0" anchor="t"/>
          <a:lstStyle/>
          <a:p>
            <a:pPr algn="r" indent="0" marL="0">
              <a:buNone/>
            </a:pPr>
            <a:r>
              <a:rPr lang="en-US" sz="1000" dirty="0">
                <a:solidFill>
                  <a:srgbClr val="4C4E57"/>
                </a:solidFill>
                <a:latin typeface="Consolas" pitchFamily="34" charset="0"/>
                <a:ea typeface="Consolas" pitchFamily="34" charset="-122"/>
                <a:cs typeface="Consolas" pitchFamily="34" charset="-120"/>
              </a:rPr>
              <a:t>FICTIONAL DATA · INDEPENDENT CASE STUDY</a:t>
            </a:r>
            <a:endParaRPr lang="en-US" sz="1000" dirty="0"/>
          </a:p>
        </p:txBody>
      </p:sp>
      <p:sp>
        <p:nvSpPr>
          <p:cNvPr id="15" name="Text 12"/>
          <p:cNvSpPr/>
          <p:nvPr/>
        </p:nvSpPr>
        <p:spPr>
          <a:xfrm>
            <a:off x="566928" y="914400"/>
            <a:ext cx="11057839" cy="1463040"/>
          </a:xfrm>
          <a:prstGeom prst="rect">
            <a:avLst/>
          </a:prstGeom>
          <a:noFill/>
          <a:ln/>
        </p:spPr>
        <p:txBody>
          <a:bodyPr wrap="square" lIns="0" tIns="0" rIns="0" bIns="0" rtlCol="0" anchor="t"/>
          <a:lstStyle/>
          <a:p>
            <a:pPr indent="0" marL="0">
              <a:lnSpc>
                <a:spcPct val="90000"/>
              </a:lnSpc>
              <a:buNone/>
            </a:pPr>
            <a:r>
              <a:rPr lang="en-US" sz="4000" b="1" dirty="0">
                <a:solidFill>
                  <a:srgbClr val="15161A"/>
                </a:solidFill>
                <a:latin typeface="Arial" pitchFamily="34" charset="0"/>
                <a:ea typeface="Arial" pitchFamily="34" charset="-122"/>
                <a:cs typeface="Arial" pitchFamily="34" charset="-120"/>
              </a:rPr>
              <a:t>Two parts cost more</a:t>
            </a:r>
            <a:endParaRPr lang="en-US" sz="4000" dirty="0"/>
          </a:p>
          <a:p>
            <a:pPr indent="0" marL="0">
              <a:lnSpc>
                <a:spcPct val="90000"/>
              </a:lnSpc>
              <a:buNone/>
            </a:pPr>
            <a:r>
              <a:rPr lang="en-US" sz="4000" i="1" dirty="0">
                <a:solidFill>
                  <a:srgbClr val="2433B8"/>
                </a:solidFill>
                <a:latin typeface="Georgia" pitchFamily="34" charset="0"/>
                <a:ea typeface="Georgia" pitchFamily="34" charset="-122"/>
                <a:cs typeface="Georgia" pitchFamily="34" charset="-120"/>
              </a:rPr>
              <a:t>than one book.</a:t>
            </a:r>
            <a:endParaRPr lang="en-US" sz="4000" dirty="0"/>
          </a:p>
        </p:txBody>
      </p:sp>
      <p:sp>
        <p:nvSpPr>
          <p:cNvPr id="16" name="Text 13"/>
          <p:cNvSpPr/>
          <p:nvPr/>
        </p:nvSpPr>
        <p:spPr>
          <a:xfrm>
            <a:off x="566928" y="2606040"/>
            <a:ext cx="10058400" cy="274320"/>
          </a:xfrm>
          <a:prstGeom prst="rect">
            <a:avLst/>
          </a:prstGeom>
          <a:noFill/>
          <a:ln/>
        </p:spPr>
        <p:txBody>
          <a:bodyPr wrap="square" lIns="0" tIns="0" rIns="0" bIns="0" rtlCol="0" anchor="t"/>
          <a:lstStyle/>
          <a:p>
            <a:pPr indent="0" marL="0">
              <a:buNone/>
            </a:pPr>
            <a:r>
              <a:rPr lang="en-US" sz="1100" b="1" spc="150" kern="0" dirty="0">
                <a:solidFill>
                  <a:srgbClr val="4C4E57"/>
                </a:solidFill>
                <a:latin typeface="Consolas" pitchFamily="34" charset="0"/>
                <a:ea typeface="Consolas" pitchFamily="34" charset="-122"/>
                <a:cs typeface="Consolas" pitchFamily="34" charset="-120"/>
              </a:rPr>
              <a:t>LITTLE LANTERNS · SAME LEVEL · STRICT AT 4 OF 6 LEVELS · 2 INDICATIVE (EDITION LABELS DIFFER)</a:t>
            </a:r>
            <a:endParaRPr lang="en-US" sz="1100" dirty="0"/>
          </a:p>
        </p:txBody>
      </p:sp>
      <p:sp>
        <p:nvSpPr>
          <p:cNvPr id="17" name="Shape 14"/>
          <p:cNvSpPr/>
          <p:nvPr/>
        </p:nvSpPr>
        <p:spPr>
          <a:xfrm>
            <a:off x="566928" y="2926080"/>
            <a:ext cx="4898375" cy="274320"/>
          </a:xfrm>
          <a:prstGeom prst="rect">
            <a:avLst/>
          </a:prstGeom>
          <a:solidFill>
            <a:srgbClr val="15161A"/>
          </a:solidFill>
          <a:ln/>
        </p:spPr>
      </p:sp>
      <p:sp>
        <p:nvSpPr>
          <p:cNvPr id="18" name="Text 15"/>
          <p:cNvSpPr/>
          <p:nvPr/>
        </p:nvSpPr>
        <p:spPr>
          <a:xfrm>
            <a:off x="5602463" y="2944368"/>
            <a:ext cx="2286000" cy="274320"/>
          </a:xfrm>
          <a:prstGeom prst="rect">
            <a:avLst/>
          </a:prstGeom>
          <a:noFill/>
          <a:ln/>
        </p:spPr>
        <p:txBody>
          <a:bodyPr wrap="square" lIns="0" tIns="0" rIns="0" bIns="0" rtlCol="0" anchor="t"/>
          <a:lstStyle/>
          <a:p>
            <a:pPr indent="0" marL="0">
              <a:buNone/>
            </a:pPr>
            <a:r>
              <a:rPr lang="en-US" sz="1200" dirty="0">
                <a:solidFill>
                  <a:srgbClr val="15161A"/>
                </a:solidFill>
                <a:latin typeface="Consolas" pitchFamily="34" charset="0"/>
                <a:ea typeface="Consolas" pitchFamily="34" charset="-122"/>
                <a:cs typeface="Consolas" pitchFamily="34" charset="-120"/>
              </a:rPr>
              <a:t>Complete €54.49</a:t>
            </a:r>
            <a:endParaRPr lang="en-US" sz="1200" dirty="0"/>
          </a:p>
        </p:txBody>
      </p:sp>
      <p:sp>
        <p:nvSpPr>
          <p:cNvPr id="19" name="Shape 16"/>
          <p:cNvSpPr/>
          <p:nvPr/>
        </p:nvSpPr>
        <p:spPr>
          <a:xfrm>
            <a:off x="566928" y="3264408"/>
            <a:ext cx="2786743" cy="274320"/>
          </a:xfrm>
          <a:prstGeom prst="rect">
            <a:avLst/>
          </a:prstGeom>
          <a:solidFill>
            <a:srgbClr val="2433B8"/>
          </a:solidFill>
          <a:ln/>
        </p:spPr>
      </p:sp>
      <p:sp>
        <p:nvSpPr>
          <p:cNvPr id="20" name="Shape 17"/>
          <p:cNvSpPr/>
          <p:nvPr/>
        </p:nvSpPr>
        <p:spPr>
          <a:xfrm>
            <a:off x="3353671" y="3264408"/>
            <a:ext cx="2786743" cy="274320"/>
          </a:xfrm>
          <a:prstGeom prst="rect">
            <a:avLst/>
          </a:prstGeom>
          <a:solidFill>
            <a:srgbClr val="6B78D6"/>
          </a:solidFill>
          <a:ln/>
        </p:spPr>
      </p:sp>
      <p:sp>
        <p:nvSpPr>
          <p:cNvPr id="21" name="Shape 18"/>
          <p:cNvSpPr/>
          <p:nvPr/>
        </p:nvSpPr>
        <p:spPr>
          <a:xfrm>
            <a:off x="5465303" y="3236976"/>
            <a:ext cx="675111" cy="329184"/>
          </a:xfrm>
          <a:prstGeom prst="rect">
            <a:avLst/>
          </a:prstGeom>
          <a:ln w="25400">
            <a:solidFill>
              <a:srgbClr val="C2105F"/>
            </a:solidFill>
            <a:prstDash val="solid"/>
          </a:ln>
        </p:spPr>
      </p:sp>
      <p:sp>
        <p:nvSpPr>
          <p:cNvPr id="22" name="Text 19"/>
          <p:cNvSpPr/>
          <p:nvPr/>
        </p:nvSpPr>
        <p:spPr>
          <a:xfrm>
            <a:off x="6277574" y="3282696"/>
            <a:ext cx="4206240" cy="274320"/>
          </a:xfrm>
          <a:prstGeom prst="rect">
            <a:avLst/>
          </a:prstGeom>
          <a:noFill/>
          <a:ln/>
        </p:spPr>
        <p:txBody>
          <a:bodyPr wrap="square" lIns="0" tIns="0" rIns="0" bIns="0" rtlCol="0" anchor="t"/>
          <a:lstStyle/>
          <a:p>
            <a:pPr indent="0" marL="0">
              <a:buNone/>
            </a:pPr>
            <a:r>
              <a:rPr lang="en-US" sz="1200" b="1" dirty="0">
                <a:solidFill>
                  <a:srgbClr val="C2105F"/>
                </a:solidFill>
                <a:latin typeface="Consolas" pitchFamily="34" charset="0"/>
                <a:ea typeface="Consolas" pitchFamily="34" charset="-122"/>
                <a:cs typeface="Consolas" pitchFamily="34" charset="-120"/>
              </a:rPr>
              <a:t>A + B €62.00   +€7.51 · +13.8%</a:t>
            </a:r>
            <a:endParaRPr lang="en-US" sz="1200" dirty="0"/>
          </a:p>
        </p:txBody>
      </p:sp>
      <p:sp>
        <p:nvSpPr>
          <p:cNvPr id="23" name="Text 20"/>
          <p:cNvSpPr/>
          <p:nvPr/>
        </p:nvSpPr>
        <p:spPr>
          <a:xfrm>
            <a:off x="566928" y="3749040"/>
            <a:ext cx="10058400" cy="274320"/>
          </a:xfrm>
          <a:prstGeom prst="rect">
            <a:avLst/>
          </a:prstGeom>
          <a:noFill/>
          <a:ln/>
        </p:spPr>
        <p:txBody>
          <a:bodyPr wrap="square" lIns="0" tIns="0" rIns="0" bIns="0" rtlCol="0" anchor="t"/>
          <a:lstStyle/>
          <a:p>
            <a:pPr indent="0" marL="0">
              <a:buNone/>
            </a:pPr>
            <a:r>
              <a:rPr lang="en-US" sz="1100" b="1" spc="150" kern="0" dirty="0">
                <a:solidFill>
                  <a:srgbClr val="4C4E57"/>
                </a:solidFill>
                <a:latin typeface="Consolas" pitchFamily="34" charset="0"/>
                <a:ea typeface="Consolas" pitchFamily="34" charset="-122"/>
                <a:cs typeface="Consolas" pitchFamily="34" charset="-120"/>
              </a:rPr>
              <a:t>WILDFLOWER WORDS · SAME LEVEL · STRICT AT 6 OF 6 LEVELS</a:t>
            </a:r>
            <a:endParaRPr lang="en-US" sz="1100" dirty="0"/>
          </a:p>
        </p:txBody>
      </p:sp>
      <p:sp>
        <p:nvSpPr>
          <p:cNvPr id="24" name="Shape 21"/>
          <p:cNvSpPr/>
          <p:nvPr/>
        </p:nvSpPr>
        <p:spPr>
          <a:xfrm>
            <a:off x="566928" y="4069080"/>
            <a:ext cx="4179215" cy="274320"/>
          </a:xfrm>
          <a:prstGeom prst="rect">
            <a:avLst/>
          </a:prstGeom>
          <a:solidFill>
            <a:srgbClr val="15161A"/>
          </a:solidFill>
          <a:ln/>
        </p:spPr>
      </p:sp>
      <p:sp>
        <p:nvSpPr>
          <p:cNvPr id="25" name="Text 22"/>
          <p:cNvSpPr/>
          <p:nvPr/>
        </p:nvSpPr>
        <p:spPr>
          <a:xfrm>
            <a:off x="4883303" y="4087368"/>
            <a:ext cx="2286000" cy="274320"/>
          </a:xfrm>
          <a:prstGeom prst="rect">
            <a:avLst/>
          </a:prstGeom>
          <a:noFill/>
          <a:ln/>
        </p:spPr>
        <p:txBody>
          <a:bodyPr wrap="square" lIns="0" tIns="0" rIns="0" bIns="0" rtlCol="0" anchor="t"/>
          <a:lstStyle/>
          <a:p>
            <a:pPr indent="0" marL="0">
              <a:buNone/>
            </a:pPr>
            <a:r>
              <a:rPr lang="en-US" sz="1200" dirty="0">
                <a:solidFill>
                  <a:srgbClr val="15161A"/>
                </a:solidFill>
                <a:latin typeface="Consolas" pitchFamily="34" charset="0"/>
                <a:ea typeface="Consolas" pitchFamily="34" charset="-122"/>
                <a:cs typeface="Consolas" pitchFamily="34" charset="-120"/>
              </a:rPr>
              <a:t>Complete €46.49</a:t>
            </a:r>
            <a:endParaRPr lang="en-US" sz="1200" dirty="0"/>
          </a:p>
        </p:txBody>
      </p:sp>
      <p:sp>
        <p:nvSpPr>
          <p:cNvPr id="26" name="Shape 23"/>
          <p:cNvSpPr/>
          <p:nvPr/>
        </p:nvSpPr>
        <p:spPr>
          <a:xfrm>
            <a:off x="566928" y="4407408"/>
            <a:ext cx="2380418" cy="274320"/>
          </a:xfrm>
          <a:prstGeom prst="rect">
            <a:avLst/>
          </a:prstGeom>
          <a:solidFill>
            <a:srgbClr val="2433B8"/>
          </a:solidFill>
          <a:ln/>
        </p:spPr>
      </p:sp>
      <p:sp>
        <p:nvSpPr>
          <p:cNvPr id="27" name="Shape 24"/>
          <p:cNvSpPr/>
          <p:nvPr/>
        </p:nvSpPr>
        <p:spPr>
          <a:xfrm>
            <a:off x="2947346" y="4407408"/>
            <a:ext cx="2380418" cy="274320"/>
          </a:xfrm>
          <a:prstGeom prst="rect">
            <a:avLst/>
          </a:prstGeom>
          <a:solidFill>
            <a:srgbClr val="6B78D6"/>
          </a:solidFill>
          <a:ln/>
        </p:spPr>
      </p:sp>
      <p:sp>
        <p:nvSpPr>
          <p:cNvPr id="28" name="Shape 25"/>
          <p:cNvSpPr/>
          <p:nvPr/>
        </p:nvSpPr>
        <p:spPr>
          <a:xfrm>
            <a:off x="4746143" y="4379976"/>
            <a:ext cx="581620" cy="329184"/>
          </a:xfrm>
          <a:prstGeom prst="rect">
            <a:avLst/>
          </a:prstGeom>
          <a:ln w="25400">
            <a:solidFill>
              <a:srgbClr val="C2105F"/>
            </a:solidFill>
            <a:prstDash val="solid"/>
          </a:ln>
        </p:spPr>
      </p:sp>
      <p:sp>
        <p:nvSpPr>
          <p:cNvPr id="29" name="Text 26"/>
          <p:cNvSpPr/>
          <p:nvPr/>
        </p:nvSpPr>
        <p:spPr>
          <a:xfrm>
            <a:off x="5464924" y="4425696"/>
            <a:ext cx="4206240" cy="274320"/>
          </a:xfrm>
          <a:prstGeom prst="rect">
            <a:avLst/>
          </a:prstGeom>
          <a:noFill/>
          <a:ln/>
        </p:spPr>
        <p:txBody>
          <a:bodyPr wrap="square" lIns="0" tIns="0" rIns="0" bIns="0" rtlCol="0" anchor="t"/>
          <a:lstStyle/>
          <a:p>
            <a:pPr indent="0" marL="0">
              <a:buNone/>
            </a:pPr>
            <a:r>
              <a:rPr lang="en-US" sz="1200" b="1" dirty="0">
                <a:solidFill>
                  <a:srgbClr val="C2105F"/>
                </a:solidFill>
                <a:latin typeface="Consolas" pitchFamily="34" charset="0"/>
                <a:ea typeface="Consolas" pitchFamily="34" charset="-122"/>
                <a:cs typeface="Consolas" pitchFamily="34" charset="-120"/>
              </a:rPr>
              <a:t>A + B €52.96   +€6.47 · +13.9%</a:t>
            </a:r>
            <a:endParaRPr lang="en-US" sz="1200" dirty="0"/>
          </a:p>
        </p:txBody>
      </p:sp>
      <p:sp>
        <p:nvSpPr>
          <p:cNvPr id="30" name="Shape 27"/>
          <p:cNvSpPr/>
          <p:nvPr/>
        </p:nvSpPr>
        <p:spPr>
          <a:xfrm>
            <a:off x="566928" y="4983480"/>
            <a:ext cx="11057839" cy="18288"/>
          </a:xfrm>
          <a:prstGeom prst="rect">
            <a:avLst/>
          </a:prstGeom>
          <a:solidFill>
            <a:srgbClr val="15161A"/>
          </a:solidFill>
          <a:ln/>
        </p:spPr>
      </p:sp>
      <p:sp>
        <p:nvSpPr>
          <p:cNvPr id="31" name="Text 28"/>
          <p:cNvSpPr/>
          <p:nvPr/>
        </p:nvSpPr>
        <p:spPr>
          <a:xfrm>
            <a:off x="566928" y="5166360"/>
            <a:ext cx="11057839" cy="731520"/>
          </a:xfrm>
          <a:prstGeom prst="rect">
            <a:avLst/>
          </a:prstGeom>
          <a:noFill/>
          <a:ln/>
        </p:spPr>
        <p:txBody>
          <a:bodyPr wrap="square" lIns="0" tIns="0" rIns="0" bIns="0" rtlCol="0" anchor="t"/>
          <a:lstStyle/>
          <a:p>
            <a:pPr indent="0" marL="0">
              <a:buNone/>
            </a:pPr>
            <a:r>
              <a:rPr lang="en-US" sz="1700" dirty="0">
                <a:solidFill>
                  <a:srgbClr val="15161A"/>
                </a:solidFill>
                <a:latin typeface="Georgia" pitchFamily="34" charset="0"/>
                <a:ea typeface="Georgia" pitchFamily="34" charset="-122"/>
                <a:cs typeface="Georgia" pitchFamily="34" charset="-120"/>
              </a:rPr>
              <a:t>Answer keys: 24 of 24 with-key / without-key workbook pairs share one price when matched on series, level and edition.</a:t>
            </a:r>
            <a:endParaRPr lang="en-US" sz="17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5161A"/>
        </a:solidFill>
      </p:bgPr>
    </p:bg>
    <p:spTree>
      <p:nvGrpSpPr>
        <p:cNvPr id="1" name=""/>
        <p:cNvGrpSpPr/>
        <p:nvPr/>
      </p:nvGrpSpPr>
      <p:grpSpPr>
        <a:xfrm>
          <a:off x="0" y="0"/>
          <a:ext cx="0" cy="0"/>
          <a:chOff x="0" y="0"/>
          <a:chExt cx="0" cy="0"/>
        </a:xfrm>
      </p:grpSpPr>
      <p:sp>
        <p:nvSpPr>
          <p:cNvPr id="2" name="Shape 0"/>
          <p:cNvSpPr/>
          <p:nvPr/>
        </p:nvSpPr>
        <p:spPr>
          <a:xfrm>
            <a:off x="228600" y="228600"/>
            <a:ext cx="201168" cy="0"/>
          </a:xfrm>
          <a:prstGeom prst="line">
            <a:avLst/>
          </a:prstGeom>
          <a:noFill/>
          <a:ln w="9525">
            <a:solidFill>
              <a:srgbClr val="F3F4EF"/>
            </a:solidFill>
            <a:prstDash val="solid"/>
          </a:ln>
        </p:spPr>
      </p:sp>
      <p:sp>
        <p:nvSpPr>
          <p:cNvPr id="3" name="Shape 1"/>
          <p:cNvSpPr/>
          <p:nvPr/>
        </p:nvSpPr>
        <p:spPr>
          <a:xfrm>
            <a:off x="228600" y="228600"/>
            <a:ext cx="0" cy="201168"/>
          </a:xfrm>
          <a:prstGeom prst="line">
            <a:avLst/>
          </a:prstGeom>
          <a:noFill/>
          <a:ln w="9525">
            <a:solidFill>
              <a:srgbClr val="F3F4EF"/>
            </a:solidFill>
            <a:prstDash val="solid"/>
          </a:ln>
        </p:spPr>
      </p:sp>
      <p:sp>
        <p:nvSpPr>
          <p:cNvPr id="4" name="Shape 2"/>
          <p:cNvSpPr/>
          <p:nvPr/>
        </p:nvSpPr>
        <p:spPr>
          <a:xfrm>
            <a:off x="11761927" y="228600"/>
            <a:ext cx="201168" cy="0"/>
          </a:xfrm>
          <a:prstGeom prst="line">
            <a:avLst/>
          </a:prstGeom>
          <a:noFill/>
          <a:ln w="9525">
            <a:solidFill>
              <a:srgbClr val="F3F4EF"/>
            </a:solidFill>
            <a:prstDash val="solid"/>
          </a:ln>
        </p:spPr>
      </p:sp>
      <p:sp>
        <p:nvSpPr>
          <p:cNvPr id="5" name="Shape 3"/>
          <p:cNvSpPr/>
          <p:nvPr/>
        </p:nvSpPr>
        <p:spPr>
          <a:xfrm>
            <a:off x="11963095" y="228600"/>
            <a:ext cx="0" cy="201168"/>
          </a:xfrm>
          <a:prstGeom prst="line">
            <a:avLst/>
          </a:prstGeom>
          <a:noFill/>
          <a:ln w="9525">
            <a:solidFill>
              <a:srgbClr val="F3F4EF"/>
            </a:solidFill>
            <a:prstDash val="solid"/>
          </a:ln>
        </p:spPr>
      </p:sp>
      <p:sp>
        <p:nvSpPr>
          <p:cNvPr id="6" name="Shape 4"/>
          <p:cNvSpPr/>
          <p:nvPr/>
        </p:nvSpPr>
        <p:spPr>
          <a:xfrm>
            <a:off x="228600" y="6629400"/>
            <a:ext cx="201168" cy="0"/>
          </a:xfrm>
          <a:prstGeom prst="line">
            <a:avLst/>
          </a:prstGeom>
          <a:noFill/>
          <a:ln w="9525">
            <a:solidFill>
              <a:srgbClr val="F3F4EF"/>
            </a:solidFill>
            <a:prstDash val="solid"/>
          </a:ln>
        </p:spPr>
      </p:sp>
      <p:sp>
        <p:nvSpPr>
          <p:cNvPr id="7" name="Shape 5"/>
          <p:cNvSpPr/>
          <p:nvPr/>
        </p:nvSpPr>
        <p:spPr>
          <a:xfrm>
            <a:off x="228600" y="6428232"/>
            <a:ext cx="0" cy="201168"/>
          </a:xfrm>
          <a:prstGeom prst="line">
            <a:avLst/>
          </a:prstGeom>
          <a:noFill/>
          <a:ln w="9525">
            <a:solidFill>
              <a:srgbClr val="F3F4EF"/>
            </a:solidFill>
            <a:prstDash val="solid"/>
          </a:ln>
        </p:spPr>
      </p:sp>
      <p:sp>
        <p:nvSpPr>
          <p:cNvPr id="8" name="Shape 6"/>
          <p:cNvSpPr/>
          <p:nvPr/>
        </p:nvSpPr>
        <p:spPr>
          <a:xfrm>
            <a:off x="11761927" y="6629400"/>
            <a:ext cx="201168" cy="0"/>
          </a:xfrm>
          <a:prstGeom prst="line">
            <a:avLst/>
          </a:prstGeom>
          <a:noFill/>
          <a:ln w="9525">
            <a:solidFill>
              <a:srgbClr val="F3F4EF"/>
            </a:solidFill>
            <a:prstDash val="solid"/>
          </a:ln>
        </p:spPr>
      </p:sp>
      <p:sp>
        <p:nvSpPr>
          <p:cNvPr id="9" name="Shape 7"/>
          <p:cNvSpPr/>
          <p:nvPr/>
        </p:nvSpPr>
        <p:spPr>
          <a:xfrm>
            <a:off x="11963095" y="6428232"/>
            <a:ext cx="0" cy="201168"/>
          </a:xfrm>
          <a:prstGeom prst="line">
            <a:avLst/>
          </a:prstGeom>
          <a:noFill/>
          <a:ln w="9525">
            <a:solidFill>
              <a:srgbClr val="F3F4EF"/>
            </a:solidFill>
            <a:prstDash val="solid"/>
          </a:ln>
        </p:spPr>
      </p:sp>
      <p:sp>
        <p:nvSpPr>
          <p:cNvPr id="10" name="Text 8"/>
          <p:cNvSpPr/>
          <p:nvPr/>
        </p:nvSpPr>
        <p:spPr>
          <a:xfrm>
            <a:off x="566928" y="384048"/>
            <a:ext cx="3657600" cy="274320"/>
          </a:xfrm>
          <a:prstGeom prst="rect">
            <a:avLst/>
          </a:prstGeom>
          <a:noFill/>
          <a:ln/>
        </p:spPr>
        <p:txBody>
          <a:bodyPr wrap="square" lIns="0" tIns="0" rIns="0" bIns="0" rtlCol="0" anchor="ctr"/>
          <a:lstStyle/>
          <a:p>
            <a:pPr indent="0" marL="0">
              <a:buNone/>
            </a:pPr>
            <a:r>
              <a:rPr lang="en-US" sz="1300" b="1" spc="100" kern="0" dirty="0">
                <a:solidFill>
                  <a:srgbClr val="F3F4EF"/>
                </a:solidFill>
                <a:latin typeface="Arial" pitchFamily="34" charset="0"/>
                <a:ea typeface="Arial" pitchFamily="34" charset="-122"/>
                <a:cs typeface="Arial" pitchFamily="34" charset="-120"/>
              </a:rPr>
              <a:t>Pricing</a:t>
            </a:r>
            <a:pPr indent="0" marL="0">
              <a:buNone/>
            </a:pPr>
            <a:r>
              <a:rPr lang="en-US" sz="1300" spc="100" kern="0" dirty="0">
                <a:solidFill>
                  <a:srgbClr val="FF7BB3"/>
                </a:solidFill>
                <a:latin typeface="Arial" pitchFamily="34" charset="0"/>
                <a:ea typeface="Arial" pitchFamily="34" charset="-122"/>
                <a:cs typeface="Arial" pitchFamily="34" charset="-120"/>
              </a:rPr>
              <a:t> / </a:t>
            </a:r>
            <a:pPr indent="0" marL="0">
              <a:buNone/>
            </a:pPr>
            <a:r>
              <a:rPr lang="en-US" sz="1300" b="1" spc="100" kern="0" dirty="0">
                <a:solidFill>
                  <a:srgbClr val="F3F4EF"/>
                </a:solidFill>
                <a:latin typeface="Arial" pitchFamily="34" charset="0"/>
                <a:ea typeface="Arial" pitchFamily="34" charset="-122"/>
                <a:cs typeface="Arial" pitchFamily="34" charset="-120"/>
              </a:rPr>
              <a:t>Demo</a:t>
            </a:r>
            <a:endParaRPr lang="en-US" sz="1300" dirty="0"/>
          </a:p>
        </p:txBody>
      </p:sp>
      <p:sp>
        <p:nvSpPr>
          <p:cNvPr id="11" name="Text 9"/>
          <p:cNvSpPr/>
          <p:nvPr/>
        </p:nvSpPr>
        <p:spPr>
          <a:xfrm>
            <a:off x="7052767" y="411480"/>
            <a:ext cx="4572000" cy="274320"/>
          </a:xfrm>
          <a:prstGeom prst="rect">
            <a:avLst/>
          </a:prstGeom>
          <a:noFill/>
          <a:ln/>
        </p:spPr>
        <p:txBody>
          <a:bodyPr wrap="square" lIns="0" tIns="0" rIns="0" bIns="0" rtlCol="0" anchor="t"/>
          <a:lstStyle/>
          <a:p>
            <a:pPr algn="r" indent="0" marL="0">
              <a:buNone/>
            </a:pPr>
            <a:r>
              <a:rPr lang="en-US" sz="1100" b="1" spc="150" kern="0" dirty="0">
                <a:solidFill>
                  <a:srgbClr val="FF7BB3"/>
                </a:solidFill>
                <a:latin typeface="Consolas" pitchFamily="34" charset="0"/>
                <a:ea typeface="Consolas" pitchFamily="34" charset="-122"/>
                <a:cs typeface="Consolas" pitchFamily="34" charset="-120"/>
              </a:rPr>
              <a:t>LIMITS</a:t>
            </a:r>
            <a:endParaRPr lang="en-US" sz="1100" dirty="0"/>
          </a:p>
        </p:txBody>
      </p:sp>
      <p:sp>
        <p:nvSpPr>
          <p:cNvPr id="12" name="Text 10"/>
          <p:cNvSpPr/>
          <p:nvPr/>
        </p:nvSpPr>
        <p:spPr>
          <a:xfrm>
            <a:off x="566928" y="6355080"/>
            <a:ext cx="1828800" cy="228600"/>
          </a:xfrm>
          <a:prstGeom prst="rect">
            <a:avLst/>
          </a:prstGeom>
          <a:noFill/>
          <a:ln/>
        </p:spPr>
        <p:txBody>
          <a:bodyPr wrap="square" lIns="0" tIns="0" rIns="0" bIns="0" rtlCol="0" anchor="t"/>
          <a:lstStyle/>
          <a:p>
            <a:pPr indent="0" marL="0">
              <a:buNone/>
            </a:pPr>
            <a:r>
              <a:rPr lang="en-US" sz="1000" dirty="0">
                <a:solidFill>
                  <a:srgbClr val="B9BCC6"/>
                </a:solidFill>
                <a:latin typeface="Consolas" pitchFamily="34" charset="0"/>
                <a:ea typeface="Consolas" pitchFamily="34" charset="-122"/>
                <a:cs typeface="Consolas" pitchFamily="34" charset="-120"/>
              </a:rPr>
              <a:t>16 / 17</a:t>
            </a:r>
            <a:endParaRPr lang="en-US" sz="1000" dirty="0"/>
          </a:p>
        </p:txBody>
      </p:sp>
      <p:sp>
        <p:nvSpPr>
          <p:cNvPr id="13" name="Text 11"/>
          <p:cNvSpPr/>
          <p:nvPr/>
        </p:nvSpPr>
        <p:spPr>
          <a:xfrm>
            <a:off x="6138367" y="6355080"/>
            <a:ext cx="5486400" cy="228600"/>
          </a:xfrm>
          <a:prstGeom prst="rect">
            <a:avLst/>
          </a:prstGeom>
          <a:noFill/>
          <a:ln/>
        </p:spPr>
        <p:txBody>
          <a:bodyPr wrap="square" lIns="0" tIns="0" rIns="0" bIns="0" rtlCol="0" anchor="t"/>
          <a:lstStyle/>
          <a:p>
            <a:pPr algn="r" indent="0" marL="0">
              <a:buNone/>
            </a:pPr>
            <a:r>
              <a:rPr lang="en-US" sz="1000" dirty="0">
                <a:solidFill>
                  <a:srgbClr val="B9BCC6"/>
                </a:solidFill>
                <a:latin typeface="Consolas" pitchFamily="34" charset="0"/>
                <a:ea typeface="Consolas" pitchFamily="34" charset="-122"/>
                <a:cs typeface="Consolas" pitchFamily="34" charset="-120"/>
              </a:rPr>
              <a:t>FICTIONAL DATA · INDEPENDENT CASE STUDY</a:t>
            </a:r>
            <a:endParaRPr lang="en-US" sz="1000" dirty="0"/>
          </a:p>
        </p:txBody>
      </p:sp>
      <p:sp>
        <p:nvSpPr>
          <p:cNvPr id="15" name="Text 12"/>
          <p:cNvSpPr/>
          <p:nvPr/>
        </p:nvSpPr>
        <p:spPr>
          <a:xfrm>
            <a:off x="566928" y="914400"/>
            <a:ext cx="11057839" cy="1463040"/>
          </a:xfrm>
          <a:prstGeom prst="rect">
            <a:avLst/>
          </a:prstGeom>
          <a:noFill/>
          <a:ln/>
        </p:spPr>
        <p:txBody>
          <a:bodyPr wrap="square" lIns="0" tIns="0" rIns="0" bIns="0" rtlCol="0" anchor="t"/>
          <a:lstStyle/>
          <a:p>
            <a:pPr indent="0" marL="0">
              <a:lnSpc>
                <a:spcPct val="90000"/>
              </a:lnSpc>
              <a:buNone/>
            </a:pPr>
            <a:r>
              <a:rPr lang="en-US" sz="4000" b="1" dirty="0">
                <a:solidFill>
                  <a:srgbClr val="F3F4EF"/>
                </a:solidFill>
                <a:latin typeface="Arial" pitchFamily="34" charset="0"/>
                <a:ea typeface="Arial" pitchFamily="34" charset="-122"/>
                <a:cs typeface="Arial" pitchFamily="34" charset="-120"/>
              </a:rPr>
              <a:t>What a list price</a:t>
            </a:r>
            <a:endParaRPr lang="en-US" sz="4000" dirty="0"/>
          </a:p>
          <a:p>
            <a:pPr indent="0" marL="0">
              <a:lnSpc>
                <a:spcPct val="90000"/>
              </a:lnSpc>
              <a:buNone/>
            </a:pPr>
            <a:r>
              <a:rPr lang="en-US" sz="4000" i="1" dirty="0">
                <a:solidFill>
                  <a:srgbClr val="9AA6FF"/>
                </a:solidFill>
                <a:latin typeface="Georgia" pitchFamily="34" charset="0"/>
                <a:ea typeface="Georgia" pitchFamily="34" charset="-122"/>
                <a:cs typeface="Georgia" pitchFamily="34" charset="-120"/>
              </a:rPr>
              <a:t>can’t tell you.</a:t>
            </a:r>
            <a:endParaRPr lang="en-US" sz="4000" dirty="0"/>
          </a:p>
        </p:txBody>
      </p:sp>
      <p:sp>
        <p:nvSpPr>
          <p:cNvPr id="16" name="Text 13"/>
          <p:cNvSpPr/>
          <p:nvPr/>
        </p:nvSpPr>
        <p:spPr>
          <a:xfrm>
            <a:off x="566928" y="2468880"/>
            <a:ext cx="5486400" cy="274320"/>
          </a:xfrm>
          <a:prstGeom prst="rect">
            <a:avLst/>
          </a:prstGeom>
          <a:noFill/>
          <a:ln/>
        </p:spPr>
        <p:txBody>
          <a:bodyPr wrap="square" lIns="0" tIns="0" rIns="0" bIns="0" rtlCol="0" anchor="t"/>
          <a:lstStyle/>
          <a:p>
            <a:pPr indent="0" marL="0">
              <a:buNone/>
            </a:pPr>
            <a:r>
              <a:rPr lang="en-US" sz="1100" b="1" spc="150" kern="0" dirty="0">
                <a:solidFill>
                  <a:srgbClr val="FF7BB3"/>
                </a:solidFill>
                <a:latin typeface="Consolas" pitchFamily="34" charset="0"/>
                <a:ea typeface="Consolas" pitchFamily="34" charset="-122"/>
                <a:cs typeface="Consolas" pitchFamily="34" charset="-120"/>
              </a:rPr>
              <a:t>NOT IN THE DATA</a:t>
            </a:r>
            <a:endParaRPr lang="en-US" sz="1100" dirty="0"/>
          </a:p>
        </p:txBody>
      </p:sp>
      <p:sp>
        <p:nvSpPr>
          <p:cNvPr id="17" name="Text 14"/>
          <p:cNvSpPr/>
          <p:nvPr/>
        </p:nvSpPr>
        <p:spPr>
          <a:xfrm>
            <a:off x="566928" y="2743200"/>
            <a:ext cx="11057839" cy="548640"/>
          </a:xfrm>
          <a:prstGeom prst="rect">
            <a:avLst/>
          </a:prstGeom>
          <a:noFill/>
          <a:ln/>
        </p:spPr>
        <p:txBody>
          <a:bodyPr wrap="square" lIns="0" tIns="0" rIns="0" bIns="0" rtlCol="0" anchor="t"/>
          <a:lstStyle/>
          <a:p>
            <a:pPr indent="0" marL="0">
              <a:buNone/>
            </a:pPr>
            <a:r>
              <a:rPr lang="en-US" sz="2800" b="1" strike="sngStrike" dirty="0">
                <a:solidFill>
                  <a:srgbClr val="8D909B"/>
                </a:solidFill>
                <a:latin typeface="Arial" pitchFamily="34" charset="0"/>
                <a:ea typeface="Arial" pitchFamily="34" charset="-122"/>
                <a:cs typeface="Arial" pitchFamily="34" charset="-120"/>
              </a:rPr>
              <a:t>SALES · COSTS · MARGINS · DISCOUNTS · ELASTICITY</a:t>
            </a:r>
            <a:endParaRPr lang="en-US" sz="2800" dirty="0"/>
          </a:p>
        </p:txBody>
      </p:sp>
      <p:sp>
        <p:nvSpPr>
          <p:cNvPr id="18" name="Shape 15"/>
          <p:cNvSpPr/>
          <p:nvPr/>
        </p:nvSpPr>
        <p:spPr>
          <a:xfrm>
            <a:off x="566928" y="3657600"/>
            <a:ext cx="5486400" cy="1005840"/>
          </a:xfrm>
          <a:prstGeom prst="rect">
            <a:avLst/>
          </a:prstGeom>
          <a:ln w="12700">
            <a:solidFill>
              <a:srgbClr val="3A3C44"/>
            </a:solidFill>
            <a:prstDash val="solid"/>
          </a:ln>
        </p:spPr>
      </p:sp>
      <p:sp>
        <p:nvSpPr>
          <p:cNvPr id="19" name="Text 16"/>
          <p:cNvSpPr/>
          <p:nvPr/>
        </p:nvSpPr>
        <p:spPr>
          <a:xfrm>
            <a:off x="749808" y="3785616"/>
            <a:ext cx="914400" cy="228600"/>
          </a:xfrm>
          <a:prstGeom prst="rect">
            <a:avLst/>
          </a:prstGeom>
          <a:noFill/>
          <a:ln/>
        </p:spPr>
        <p:txBody>
          <a:bodyPr wrap="square" lIns="0" tIns="0" rIns="0" bIns="0" rtlCol="0" anchor="t"/>
          <a:lstStyle/>
          <a:p>
            <a:pPr indent="0" marL="0">
              <a:buNone/>
            </a:pPr>
            <a:r>
              <a:rPr lang="en-US" sz="1100" b="1" dirty="0">
                <a:solidFill>
                  <a:srgbClr val="FF7BB3"/>
                </a:solidFill>
                <a:latin typeface="Consolas" pitchFamily="34" charset="0"/>
                <a:ea typeface="Consolas" pitchFamily="34" charset="-122"/>
                <a:cs typeface="Consolas" pitchFamily="34" charset="-120"/>
              </a:rPr>
              <a:t>Q1</a:t>
            </a:r>
            <a:endParaRPr lang="en-US" sz="1100" dirty="0"/>
          </a:p>
        </p:txBody>
      </p:sp>
      <p:sp>
        <p:nvSpPr>
          <p:cNvPr id="20" name="Text 17"/>
          <p:cNvSpPr/>
          <p:nvPr/>
        </p:nvSpPr>
        <p:spPr>
          <a:xfrm>
            <a:off x="749808" y="4041648"/>
            <a:ext cx="5120640" cy="594360"/>
          </a:xfrm>
          <a:prstGeom prst="rect">
            <a:avLst/>
          </a:prstGeom>
          <a:noFill/>
          <a:ln/>
        </p:spPr>
        <p:txBody>
          <a:bodyPr wrap="square" lIns="0" tIns="0" rIns="0" bIns="0" rtlCol="0" anchor="t"/>
          <a:lstStyle/>
          <a:p>
            <a:pPr indent="0" marL="0">
              <a:buNone/>
            </a:pPr>
            <a:r>
              <a:rPr lang="en-US" sz="1500" dirty="0">
                <a:solidFill>
                  <a:srgbClr val="E3E4E8"/>
                </a:solidFill>
                <a:latin typeface="Georgia" pitchFamily="34" charset="0"/>
                <a:ea typeface="Georgia" pitchFamily="34" charset="-122"/>
                <a:cs typeface="Georgia" pitchFamily="34" charset="-120"/>
              </a:rPr>
              <a:t>Is the Starter discount in Mosaic English and Silverline Skills deliberate?</a:t>
            </a:r>
            <a:endParaRPr lang="en-US" sz="1500" dirty="0"/>
          </a:p>
        </p:txBody>
      </p:sp>
      <p:sp>
        <p:nvSpPr>
          <p:cNvPr id="21" name="Shape 18"/>
          <p:cNvSpPr/>
          <p:nvPr/>
        </p:nvSpPr>
        <p:spPr>
          <a:xfrm>
            <a:off x="6108192" y="3657600"/>
            <a:ext cx="5486400" cy="1005840"/>
          </a:xfrm>
          <a:prstGeom prst="rect">
            <a:avLst/>
          </a:prstGeom>
          <a:ln w="12700">
            <a:solidFill>
              <a:srgbClr val="3A3C44"/>
            </a:solidFill>
            <a:prstDash val="solid"/>
          </a:ln>
        </p:spPr>
      </p:sp>
      <p:sp>
        <p:nvSpPr>
          <p:cNvPr id="22" name="Text 19"/>
          <p:cNvSpPr/>
          <p:nvPr/>
        </p:nvSpPr>
        <p:spPr>
          <a:xfrm>
            <a:off x="6291072" y="3785616"/>
            <a:ext cx="914400" cy="228600"/>
          </a:xfrm>
          <a:prstGeom prst="rect">
            <a:avLst/>
          </a:prstGeom>
          <a:noFill/>
          <a:ln/>
        </p:spPr>
        <p:txBody>
          <a:bodyPr wrap="square" lIns="0" tIns="0" rIns="0" bIns="0" rtlCol="0" anchor="t"/>
          <a:lstStyle/>
          <a:p>
            <a:pPr indent="0" marL="0">
              <a:buNone/>
            </a:pPr>
            <a:r>
              <a:rPr lang="en-US" sz="1100" b="1" dirty="0">
                <a:solidFill>
                  <a:srgbClr val="FF7BB3"/>
                </a:solidFill>
                <a:latin typeface="Consolas" pitchFamily="34" charset="0"/>
                <a:ea typeface="Consolas" pitchFamily="34" charset="-122"/>
                <a:cs typeface="Consolas" pitchFamily="34" charset="-120"/>
              </a:rPr>
              <a:t>Q2</a:t>
            </a:r>
            <a:endParaRPr lang="en-US" sz="1100" dirty="0"/>
          </a:p>
        </p:txBody>
      </p:sp>
      <p:sp>
        <p:nvSpPr>
          <p:cNvPr id="23" name="Text 20"/>
          <p:cNvSpPr/>
          <p:nvPr/>
        </p:nvSpPr>
        <p:spPr>
          <a:xfrm>
            <a:off x="6291072" y="4041648"/>
            <a:ext cx="5120640" cy="594360"/>
          </a:xfrm>
          <a:prstGeom prst="rect">
            <a:avLst/>
          </a:prstGeom>
          <a:noFill/>
          <a:ln/>
        </p:spPr>
        <p:txBody>
          <a:bodyPr wrap="square" lIns="0" tIns="0" rIns="0" bIns="0" rtlCol="0" anchor="t"/>
          <a:lstStyle/>
          <a:p>
            <a:pPr indent="0" marL="0">
              <a:buNone/>
            </a:pPr>
            <a:r>
              <a:rPr lang="en-US" sz="1500" dirty="0">
                <a:solidFill>
                  <a:srgbClr val="E3E4E8"/>
                </a:solidFill>
                <a:latin typeface="Georgia" pitchFamily="34" charset="0"/>
                <a:ea typeface="Georgia" pitchFamily="34" charset="-122"/>
                <a:cs typeface="Georgia" pitchFamily="34" charset="-120"/>
              </a:rPr>
              <a:t>Who owns series metadata, and how were rows 20 and 155 misfiled?</a:t>
            </a:r>
            <a:endParaRPr lang="en-US" sz="1500" dirty="0"/>
          </a:p>
        </p:txBody>
      </p:sp>
      <p:sp>
        <p:nvSpPr>
          <p:cNvPr id="24" name="Shape 21"/>
          <p:cNvSpPr/>
          <p:nvPr/>
        </p:nvSpPr>
        <p:spPr>
          <a:xfrm>
            <a:off x="566928" y="4754880"/>
            <a:ext cx="5486400" cy="1005840"/>
          </a:xfrm>
          <a:prstGeom prst="rect">
            <a:avLst/>
          </a:prstGeom>
          <a:ln w="12700">
            <a:solidFill>
              <a:srgbClr val="3A3C44"/>
            </a:solidFill>
            <a:prstDash val="solid"/>
          </a:ln>
        </p:spPr>
      </p:sp>
      <p:sp>
        <p:nvSpPr>
          <p:cNvPr id="25" name="Text 22"/>
          <p:cNvSpPr/>
          <p:nvPr/>
        </p:nvSpPr>
        <p:spPr>
          <a:xfrm>
            <a:off x="749808" y="4882896"/>
            <a:ext cx="914400" cy="228600"/>
          </a:xfrm>
          <a:prstGeom prst="rect">
            <a:avLst/>
          </a:prstGeom>
          <a:noFill/>
          <a:ln/>
        </p:spPr>
        <p:txBody>
          <a:bodyPr wrap="square" lIns="0" tIns="0" rIns="0" bIns="0" rtlCol="0" anchor="t"/>
          <a:lstStyle/>
          <a:p>
            <a:pPr indent="0" marL="0">
              <a:buNone/>
            </a:pPr>
            <a:r>
              <a:rPr lang="en-US" sz="1100" b="1" dirty="0">
                <a:solidFill>
                  <a:srgbClr val="FF7BB3"/>
                </a:solidFill>
                <a:latin typeface="Consolas" pitchFamily="34" charset="0"/>
                <a:ea typeface="Consolas" pitchFamily="34" charset="-122"/>
                <a:cs typeface="Consolas" pitchFamily="34" charset="-120"/>
              </a:rPr>
              <a:t>Q3</a:t>
            </a:r>
            <a:endParaRPr lang="en-US" sz="1100" dirty="0"/>
          </a:p>
        </p:txBody>
      </p:sp>
      <p:sp>
        <p:nvSpPr>
          <p:cNvPr id="26" name="Text 23"/>
          <p:cNvSpPr/>
          <p:nvPr/>
        </p:nvSpPr>
        <p:spPr>
          <a:xfrm>
            <a:off x="749808" y="5138928"/>
            <a:ext cx="5120640" cy="594360"/>
          </a:xfrm>
          <a:prstGeom prst="rect">
            <a:avLst/>
          </a:prstGeom>
          <a:noFill/>
          <a:ln/>
        </p:spPr>
        <p:txBody>
          <a:bodyPr wrap="square" lIns="0" tIns="0" rIns="0" bIns="0" rtlCol="0" anchor="t"/>
          <a:lstStyle/>
          <a:p>
            <a:pPr indent="0" marL="0">
              <a:buNone/>
            </a:pPr>
            <a:r>
              <a:rPr lang="en-US" sz="1500" dirty="0">
                <a:solidFill>
                  <a:srgbClr val="E3E4E8"/>
                </a:solidFill>
                <a:latin typeface="Georgia" pitchFamily="34" charset="0"/>
                <a:ea typeface="Georgia" pitchFamily="34" charset="-122"/>
                <a:cs typeface="Georgia" pitchFamily="34" charset="-120"/>
              </a:rPr>
              <a:t>Is the premium of about 14% for buying a book in two parts intended?</a:t>
            </a:r>
            <a:endParaRPr lang="en-US" sz="1500" dirty="0"/>
          </a:p>
        </p:txBody>
      </p:sp>
      <p:sp>
        <p:nvSpPr>
          <p:cNvPr id="27" name="Shape 24"/>
          <p:cNvSpPr/>
          <p:nvPr/>
        </p:nvSpPr>
        <p:spPr>
          <a:xfrm>
            <a:off x="6108192" y="4754880"/>
            <a:ext cx="5486400" cy="1005840"/>
          </a:xfrm>
          <a:prstGeom prst="rect">
            <a:avLst/>
          </a:prstGeom>
          <a:ln w="12700">
            <a:solidFill>
              <a:srgbClr val="3A3C44"/>
            </a:solidFill>
            <a:prstDash val="solid"/>
          </a:ln>
        </p:spPr>
      </p:sp>
      <p:sp>
        <p:nvSpPr>
          <p:cNvPr id="28" name="Text 25"/>
          <p:cNvSpPr/>
          <p:nvPr/>
        </p:nvSpPr>
        <p:spPr>
          <a:xfrm>
            <a:off x="6291072" y="4882896"/>
            <a:ext cx="914400" cy="228600"/>
          </a:xfrm>
          <a:prstGeom prst="rect">
            <a:avLst/>
          </a:prstGeom>
          <a:noFill/>
          <a:ln/>
        </p:spPr>
        <p:txBody>
          <a:bodyPr wrap="square" lIns="0" tIns="0" rIns="0" bIns="0" rtlCol="0" anchor="t"/>
          <a:lstStyle/>
          <a:p>
            <a:pPr indent="0" marL="0">
              <a:buNone/>
            </a:pPr>
            <a:r>
              <a:rPr lang="en-US" sz="1100" b="1" dirty="0">
                <a:solidFill>
                  <a:srgbClr val="FF7BB3"/>
                </a:solidFill>
                <a:latin typeface="Consolas" pitchFamily="34" charset="0"/>
                <a:ea typeface="Consolas" pitchFamily="34" charset="-122"/>
                <a:cs typeface="Consolas" pitchFamily="34" charset="-120"/>
              </a:rPr>
              <a:t>Q4</a:t>
            </a:r>
            <a:endParaRPr lang="en-US" sz="1100" dirty="0"/>
          </a:p>
        </p:txBody>
      </p:sp>
      <p:sp>
        <p:nvSpPr>
          <p:cNvPr id="29" name="Text 26"/>
          <p:cNvSpPr/>
          <p:nvPr/>
        </p:nvSpPr>
        <p:spPr>
          <a:xfrm>
            <a:off x="6291072" y="5138928"/>
            <a:ext cx="5120640" cy="594360"/>
          </a:xfrm>
          <a:prstGeom prst="rect">
            <a:avLst/>
          </a:prstGeom>
          <a:noFill/>
          <a:ln/>
        </p:spPr>
        <p:txBody>
          <a:bodyPr wrap="square" lIns="0" tIns="0" rIns="0" bIns="0" rtlCol="0" anchor="t"/>
          <a:lstStyle/>
          <a:p>
            <a:pPr indent="0" marL="0">
              <a:buNone/>
            </a:pPr>
            <a:r>
              <a:rPr lang="en-US" sz="1500" dirty="0">
                <a:solidFill>
                  <a:srgbClr val="E3E4E8"/>
                </a:solidFill>
                <a:latin typeface="Georgia" pitchFamily="34" charset="0"/>
                <a:ea typeface="Georgia" pitchFamily="34" charset="-122"/>
                <a:cs typeface="Georgia" pitchFamily="34" charset="-120"/>
              </a:rPr>
              <a:t>What is “TB”, and does €108.49 belong in this catalogue?</a:t>
            </a:r>
            <a:endParaRPr lang="en-US" sz="1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5161A"/>
        </a:solidFill>
      </p:bgPr>
    </p:bg>
    <p:spTree>
      <p:nvGrpSpPr>
        <p:cNvPr id="1" name=""/>
        <p:cNvGrpSpPr/>
        <p:nvPr/>
      </p:nvGrpSpPr>
      <p:grpSpPr>
        <a:xfrm>
          <a:off x="0" y="0"/>
          <a:ext cx="0" cy="0"/>
          <a:chOff x="0" y="0"/>
          <a:chExt cx="0" cy="0"/>
        </a:xfrm>
      </p:grpSpPr>
      <p:sp>
        <p:nvSpPr>
          <p:cNvPr id="2" name="Shape 0"/>
          <p:cNvSpPr/>
          <p:nvPr/>
        </p:nvSpPr>
        <p:spPr>
          <a:xfrm>
            <a:off x="228600" y="228600"/>
            <a:ext cx="201168" cy="0"/>
          </a:xfrm>
          <a:prstGeom prst="line">
            <a:avLst/>
          </a:prstGeom>
          <a:noFill/>
          <a:ln w="9525">
            <a:solidFill>
              <a:srgbClr val="F3F4EF"/>
            </a:solidFill>
            <a:prstDash val="solid"/>
          </a:ln>
        </p:spPr>
      </p:sp>
      <p:sp>
        <p:nvSpPr>
          <p:cNvPr id="3" name="Shape 1"/>
          <p:cNvSpPr/>
          <p:nvPr/>
        </p:nvSpPr>
        <p:spPr>
          <a:xfrm>
            <a:off x="228600" y="228600"/>
            <a:ext cx="0" cy="201168"/>
          </a:xfrm>
          <a:prstGeom prst="line">
            <a:avLst/>
          </a:prstGeom>
          <a:noFill/>
          <a:ln w="9525">
            <a:solidFill>
              <a:srgbClr val="F3F4EF"/>
            </a:solidFill>
            <a:prstDash val="solid"/>
          </a:ln>
        </p:spPr>
      </p:sp>
      <p:sp>
        <p:nvSpPr>
          <p:cNvPr id="4" name="Shape 2"/>
          <p:cNvSpPr/>
          <p:nvPr/>
        </p:nvSpPr>
        <p:spPr>
          <a:xfrm>
            <a:off x="11761927" y="228600"/>
            <a:ext cx="201168" cy="0"/>
          </a:xfrm>
          <a:prstGeom prst="line">
            <a:avLst/>
          </a:prstGeom>
          <a:noFill/>
          <a:ln w="9525">
            <a:solidFill>
              <a:srgbClr val="F3F4EF"/>
            </a:solidFill>
            <a:prstDash val="solid"/>
          </a:ln>
        </p:spPr>
      </p:sp>
      <p:sp>
        <p:nvSpPr>
          <p:cNvPr id="5" name="Shape 3"/>
          <p:cNvSpPr/>
          <p:nvPr/>
        </p:nvSpPr>
        <p:spPr>
          <a:xfrm>
            <a:off x="11963095" y="228600"/>
            <a:ext cx="0" cy="201168"/>
          </a:xfrm>
          <a:prstGeom prst="line">
            <a:avLst/>
          </a:prstGeom>
          <a:noFill/>
          <a:ln w="9525">
            <a:solidFill>
              <a:srgbClr val="F3F4EF"/>
            </a:solidFill>
            <a:prstDash val="solid"/>
          </a:ln>
        </p:spPr>
      </p:sp>
      <p:sp>
        <p:nvSpPr>
          <p:cNvPr id="6" name="Shape 4"/>
          <p:cNvSpPr/>
          <p:nvPr/>
        </p:nvSpPr>
        <p:spPr>
          <a:xfrm>
            <a:off x="228600" y="6629400"/>
            <a:ext cx="201168" cy="0"/>
          </a:xfrm>
          <a:prstGeom prst="line">
            <a:avLst/>
          </a:prstGeom>
          <a:noFill/>
          <a:ln w="9525">
            <a:solidFill>
              <a:srgbClr val="F3F4EF"/>
            </a:solidFill>
            <a:prstDash val="solid"/>
          </a:ln>
        </p:spPr>
      </p:sp>
      <p:sp>
        <p:nvSpPr>
          <p:cNvPr id="7" name="Shape 5"/>
          <p:cNvSpPr/>
          <p:nvPr/>
        </p:nvSpPr>
        <p:spPr>
          <a:xfrm>
            <a:off x="228600" y="6428232"/>
            <a:ext cx="0" cy="201168"/>
          </a:xfrm>
          <a:prstGeom prst="line">
            <a:avLst/>
          </a:prstGeom>
          <a:noFill/>
          <a:ln w="9525">
            <a:solidFill>
              <a:srgbClr val="F3F4EF"/>
            </a:solidFill>
            <a:prstDash val="solid"/>
          </a:ln>
        </p:spPr>
      </p:sp>
      <p:sp>
        <p:nvSpPr>
          <p:cNvPr id="8" name="Shape 6"/>
          <p:cNvSpPr/>
          <p:nvPr/>
        </p:nvSpPr>
        <p:spPr>
          <a:xfrm>
            <a:off x="11761927" y="6629400"/>
            <a:ext cx="201168" cy="0"/>
          </a:xfrm>
          <a:prstGeom prst="line">
            <a:avLst/>
          </a:prstGeom>
          <a:noFill/>
          <a:ln w="9525">
            <a:solidFill>
              <a:srgbClr val="F3F4EF"/>
            </a:solidFill>
            <a:prstDash val="solid"/>
          </a:ln>
        </p:spPr>
      </p:sp>
      <p:sp>
        <p:nvSpPr>
          <p:cNvPr id="9" name="Shape 7"/>
          <p:cNvSpPr/>
          <p:nvPr/>
        </p:nvSpPr>
        <p:spPr>
          <a:xfrm>
            <a:off x="11963095" y="6428232"/>
            <a:ext cx="0" cy="201168"/>
          </a:xfrm>
          <a:prstGeom prst="line">
            <a:avLst/>
          </a:prstGeom>
          <a:noFill/>
          <a:ln w="9525">
            <a:solidFill>
              <a:srgbClr val="F3F4EF"/>
            </a:solidFill>
            <a:prstDash val="solid"/>
          </a:ln>
        </p:spPr>
      </p:sp>
      <p:sp>
        <p:nvSpPr>
          <p:cNvPr id="10" name="Text 8"/>
          <p:cNvSpPr/>
          <p:nvPr/>
        </p:nvSpPr>
        <p:spPr>
          <a:xfrm>
            <a:off x="566928" y="384048"/>
            <a:ext cx="3657600" cy="274320"/>
          </a:xfrm>
          <a:prstGeom prst="rect">
            <a:avLst/>
          </a:prstGeom>
          <a:noFill/>
          <a:ln/>
        </p:spPr>
        <p:txBody>
          <a:bodyPr wrap="square" lIns="0" tIns="0" rIns="0" bIns="0" rtlCol="0" anchor="ctr"/>
          <a:lstStyle/>
          <a:p>
            <a:pPr indent="0" marL="0">
              <a:buNone/>
            </a:pPr>
            <a:r>
              <a:rPr lang="en-US" sz="1300" b="1" spc="100" kern="0" dirty="0">
                <a:solidFill>
                  <a:srgbClr val="F3F4EF"/>
                </a:solidFill>
                <a:latin typeface="Arial" pitchFamily="34" charset="0"/>
                <a:ea typeface="Arial" pitchFamily="34" charset="-122"/>
                <a:cs typeface="Arial" pitchFamily="34" charset="-120"/>
              </a:rPr>
              <a:t>Pricing</a:t>
            </a:r>
            <a:pPr indent="0" marL="0">
              <a:buNone/>
            </a:pPr>
            <a:r>
              <a:rPr lang="en-US" sz="1300" spc="100" kern="0" dirty="0">
                <a:solidFill>
                  <a:srgbClr val="FF7BB3"/>
                </a:solidFill>
                <a:latin typeface="Arial" pitchFamily="34" charset="0"/>
                <a:ea typeface="Arial" pitchFamily="34" charset="-122"/>
                <a:cs typeface="Arial" pitchFamily="34" charset="-120"/>
              </a:rPr>
              <a:t> / </a:t>
            </a:r>
            <a:pPr indent="0" marL="0">
              <a:buNone/>
            </a:pPr>
            <a:r>
              <a:rPr lang="en-US" sz="1300" b="1" spc="100" kern="0" dirty="0">
                <a:solidFill>
                  <a:srgbClr val="F3F4EF"/>
                </a:solidFill>
                <a:latin typeface="Arial" pitchFamily="34" charset="0"/>
                <a:ea typeface="Arial" pitchFamily="34" charset="-122"/>
                <a:cs typeface="Arial" pitchFamily="34" charset="-120"/>
              </a:rPr>
              <a:t>Demo</a:t>
            </a:r>
            <a:endParaRPr lang="en-US" sz="1300" dirty="0"/>
          </a:p>
        </p:txBody>
      </p:sp>
      <p:sp>
        <p:nvSpPr>
          <p:cNvPr id="11" name="Text 9"/>
          <p:cNvSpPr/>
          <p:nvPr/>
        </p:nvSpPr>
        <p:spPr>
          <a:xfrm>
            <a:off x="7052767" y="411480"/>
            <a:ext cx="4572000" cy="274320"/>
          </a:xfrm>
          <a:prstGeom prst="rect">
            <a:avLst/>
          </a:prstGeom>
          <a:noFill/>
          <a:ln/>
        </p:spPr>
        <p:txBody>
          <a:bodyPr wrap="square" lIns="0" tIns="0" rIns="0" bIns="0" rtlCol="0" anchor="t"/>
          <a:lstStyle/>
          <a:p>
            <a:pPr algn="r" indent="0" marL="0">
              <a:buNone/>
            </a:pPr>
            <a:r>
              <a:rPr lang="en-US" sz="1100" b="1" spc="150" kern="0" dirty="0">
                <a:solidFill>
                  <a:srgbClr val="FF7BB3"/>
                </a:solidFill>
                <a:latin typeface="Consolas" pitchFamily="34" charset="0"/>
                <a:ea typeface="Consolas" pitchFamily="34" charset="-122"/>
                <a:cs typeface="Consolas" pitchFamily="34" charset="-120"/>
              </a:rPr>
              <a:t>TAKEAWAY</a:t>
            </a:r>
            <a:endParaRPr lang="en-US" sz="1100" dirty="0"/>
          </a:p>
        </p:txBody>
      </p:sp>
      <p:sp>
        <p:nvSpPr>
          <p:cNvPr id="12" name="Text 10"/>
          <p:cNvSpPr/>
          <p:nvPr/>
        </p:nvSpPr>
        <p:spPr>
          <a:xfrm>
            <a:off x="566928" y="6355080"/>
            <a:ext cx="1828800" cy="228600"/>
          </a:xfrm>
          <a:prstGeom prst="rect">
            <a:avLst/>
          </a:prstGeom>
          <a:noFill/>
          <a:ln/>
        </p:spPr>
        <p:txBody>
          <a:bodyPr wrap="square" lIns="0" tIns="0" rIns="0" bIns="0" rtlCol="0" anchor="t"/>
          <a:lstStyle/>
          <a:p>
            <a:pPr indent="0" marL="0">
              <a:buNone/>
            </a:pPr>
            <a:r>
              <a:rPr lang="en-US" sz="1000" dirty="0">
                <a:solidFill>
                  <a:srgbClr val="B9BCC6"/>
                </a:solidFill>
                <a:latin typeface="Consolas" pitchFamily="34" charset="0"/>
                <a:ea typeface="Consolas" pitchFamily="34" charset="-122"/>
                <a:cs typeface="Consolas" pitchFamily="34" charset="-120"/>
              </a:rPr>
              <a:t>17 / 17</a:t>
            </a:r>
            <a:endParaRPr lang="en-US" sz="1000" dirty="0"/>
          </a:p>
        </p:txBody>
      </p:sp>
      <p:sp>
        <p:nvSpPr>
          <p:cNvPr id="13" name="Text 11"/>
          <p:cNvSpPr/>
          <p:nvPr/>
        </p:nvSpPr>
        <p:spPr>
          <a:xfrm>
            <a:off x="6138367" y="6355080"/>
            <a:ext cx="5486400" cy="228600"/>
          </a:xfrm>
          <a:prstGeom prst="rect">
            <a:avLst/>
          </a:prstGeom>
          <a:noFill/>
          <a:ln/>
        </p:spPr>
        <p:txBody>
          <a:bodyPr wrap="square" lIns="0" tIns="0" rIns="0" bIns="0" rtlCol="0" anchor="t"/>
          <a:lstStyle/>
          <a:p>
            <a:pPr algn="r" indent="0" marL="0">
              <a:buNone/>
            </a:pPr>
            <a:r>
              <a:rPr lang="en-US" sz="1000" dirty="0">
                <a:solidFill>
                  <a:srgbClr val="B9BCC6"/>
                </a:solidFill>
                <a:latin typeface="Consolas" pitchFamily="34" charset="0"/>
                <a:ea typeface="Consolas" pitchFamily="34" charset="-122"/>
                <a:cs typeface="Consolas" pitchFamily="34" charset="-120"/>
              </a:rPr>
              <a:t>FICTIONAL DATA · INDEPENDENT CASE STUDY</a:t>
            </a:r>
            <a:endParaRPr lang="en-US" sz="1000" dirty="0"/>
          </a:p>
        </p:txBody>
      </p:sp>
      <p:sp>
        <p:nvSpPr>
          <p:cNvPr id="15" name="Text 12"/>
          <p:cNvSpPr/>
          <p:nvPr/>
        </p:nvSpPr>
        <p:spPr>
          <a:xfrm>
            <a:off x="566928" y="1005840"/>
            <a:ext cx="10972800" cy="1280160"/>
          </a:xfrm>
          <a:prstGeom prst="rect">
            <a:avLst/>
          </a:prstGeom>
          <a:noFill/>
          <a:ln/>
        </p:spPr>
        <p:txBody>
          <a:bodyPr wrap="square" lIns="0" tIns="0" rIns="0" bIns="0" rtlCol="0" anchor="t"/>
          <a:lstStyle/>
          <a:p>
            <a:pPr indent="0" marL="0">
              <a:buNone/>
            </a:pPr>
            <a:r>
              <a:rPr lang="en-US" sz="8000" b="1" spc="100" kern="0" dirty="0">
                <a:solidFill>
                  <a:srgbClr val="F3F4EF"/>
                </a:solidFill>
                <a:latin typeface="Arial" pitchFamily="34" charset="0"/>
                <a:ea typeface="Arial" pitchFamily="34" charset="-122"/>
                <a:cs typeface="Arial" pitchFamily="34" charset="-120"/>
              </a:rPr>
              <a:t>Pricing Demo</a:t>
            </a:r>
            <a:endParaRPr lang="en-US" sz="8000" dirty="0"/>
          </a:p>
        </p:txBody>
      </p:sp>
      <p:sp>
        <p:nvSpPr>
          <p:cNvPr id="16" name="Text 13"/>
          <p:cNvSpPr/>
          <p:nvPr/>
        </p:nvSpPr>
        <p:spPr>
          <a:xfrm>
            <a:off x="566928" y="2560320"/>
            <a:ext cx="10515600" cy="1005840"/>
          </a:xfrm>
          <a:prstGeom prst="rect">
            <a:avLst/>
          </a:prstGeom>
          <a:noFill/>
          <a:ln/>
        </p:spPr>
        <p:txBody>
          <a:bodyPr wrap="square" lIns="0" tIns="0" rIns="0" bIns="0" rtlCol="0" anchor="t"/>
          <a:lstStyle/>
          <a:p>
            <a:pPr indent="0" marL="0">
              <a:buNone/>
            </a:pPr>
            <a:r>
              <a:rPr lang="en-US" sz="2600" i="1" dirty="0">
                <a:solidFill>
                  <a:srgbClr val="9AA6FF"/>
                </a:solidFill>
                <a:latin typeface="Georgia" pitchFamily="34" charset="0"/>
                <a:ea typeface="Georgia" pitchFamily="34" charset="-122"/>
                <a:cs typeface="Georgia" pitchFamily="34" charset="-120"/>
              </a:rPr>
              <a:t>Keep the source. Recover the structure. Compare like with like. Say what you don’t know.</a:t>
            </a:r>
            <a:endParaRPr lang="en-US" sz="2600" dirty="0"/>
          </a:p>
        </p:txBody>
      </p:sp>
      <p:sp>
        <p:nvSpPr>
          <p:cNvPr id="17" name="Text 14"/>
          <p:cNvSpPr/>
          <p:nvPr/>
        </p:nvSpPr>
        <p:spPr>
          <a:xfrm>
            <a:off x="566928" y="3840480"/>
            <a:ext cx="10607040" cy="1097280"/>
          </a:xfrm>
          <a:prstGeom prst="rect">
            <a:avLst/>
          </a:prstGeom>
          <a:noFill/>
          <a:ln/>
        </p:spPr>
        <p:txBody>
          <a:bodyPr wrap="square" lIns="0" tIns="0" rIns="0" bIns="0" rtlCol="0" anchor="t"/>
          <a:lstStyle/>
          <a:p>
            <a:pPr indent="0" marL="0">
              <a:buNone/>
            </a:pPr>
            <a:r>
              <a:rPr lang="en-US" sz="1700" dirty="0">
                <a:solidFill>
                  <a:srgbClr val="E3E4E8"/>
                </a:solidFill>
                <a:latin typeface="Georgia" pitchFamily="34" charset="0"/>
                <a:ea typeface="Georgia" pitchFamily="34" charset="-122"/>
                <a:cs typeface="Georgia" pitchFamily="34" charset="-120"/>
              </a:rPr>
              <a:t>Files: synthetic dataset (raw + enriched CSV), analysis JSON, Excel workbook with live formulas, this deck, and four narrated videos (EN/ES, long and short). Generator, analysis and tests are reproducible from seed 20261011.</a:t>
            </a:r>
            <a:endParaRPr lang="en-US" sz="1700" dirty="0"/>
          </a:p>
        </p:txBody>
      </p:sp>
      <p:sp>
        <p:nvSpPr>
          <p:cNvPr id="18" name="Text 15"/>
          <p:cNvSpPr/>
          <p:nvPr/>
        </p:nvSpPr>
        <p:spPr>
          <a:xfrm>
            <a:off x="566928" y="5212080"/>
            <a:ext cx="10058400" cy="274320"/>
          </a:xfrm>
          <a:prstGeom prst="rect">
            <a:avLst/>
          </a:prstGeom>
          <a:noFill/>
          <a:ln/>
        </p:spPr>
        <p:txBody>
          <a:bodyPr wrap="square" lIns="0" tIns="0" rIns="0" bIns="0" rtlCol="0" anchor="t"/>
          <a:lstStyle/>
          <a:p>
            <a:pPr indent="0" marL="0">
              <a:buNone/>
            </a:pPr>
            <a:r>
              <a:rPr lang="en-US" sz="1100" b="1" spc="150" kern="0" dirty="0">
                <a:solidFill>
                  <a:srgbClr val="FF7BB3"/>
                </a:solidFill>
                <a:latin typeface="Consolas" pitchFamily="34" charset="0"/>
                <a:ea typeface="Consolas" pitchFamily="34" charset="-122"/>
                <a:cs typeface="Consolas" pitchFamily="34" charset="-120"/>
              </a:rPr>
              <a:t>PRICINGDEMO-ALFONSOCIFUENTES.VERCEL.APP · GITHUB.COM/ALFONSOCIFUENTES</a:t>
            </a:r>
            <a:endParaRPr lang="en-US" sz="1100" dirty="0"/>
          </a:p>
        </p:txBody>
      </p:sp>
      <p:sp>
        <p:nvSpPr>
          <p:cNvPr id="19" name="Text 16"/>
          <p:cNvSpPr/>
          <p:nvPr/>
        </p:nvSpPr>
        <p:spPr>
          <a:xfrm>
            <a:off x="566928" y="5577840"/>
            <a:ext cx="10607040" cy="365760"/>
          </a:xfrm>
          <a:prstGeom prst="rect">
            <a:avLst/>
          </a:prstGeom>
          <a:noFill/>
          <a:ln/>
        </p:spPr>
        <p:txBody>
          <a:bodyPr wrap="square" lIns="0" tIns="0" rIns="0" bIns="0" rtlCol="0" anchor="t"/>
          <a:lstStyle/>
          <a:p>
            <a:pPr indent="0" marL="0">
              <a:buNone/>
            </a:pPr>
            <a:r>
              <a:rPr lang="en-US" sz="1100" dirty="0">
                <a:solidFill>
                  <a:srgbClr val="9FA2AD"/>
                </a:solidFill>
                <a:latin typeface="Consolas" pitchFamily="34" charset="0"/>
                <a:ea typeface="Consolas" pitchFamily="34" charset="-122"/>
                <a:cs typeface="Consolas" pitchFamily="34" charset="-120"/>
              </a:rPr>
              <a:t>Inspired by a recruitment technical assessment; all series, products and prices are invented. Not affiliated with any publisher or employer.</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Pricing Demo — A publishing-pricing analytics case study (fictional data)</dc:title>
  <dc:subject>Pricing analytics and data quality on an invented catalogue</dc:subject>
  <dc:creator>Alfonso Cifuentes</dc:creator>
  <cp:lastModifiedBy>Alfonso Cifuentes</cp:lastModifiedBy>
  <cp:revision>1</cp:revision>
  <dcterms:created xsi:type="dcterms:W3CDTF">2026-10-16T11:15:36Z</dcterms:created>
  <dcterms:modified xsi:type="dcterms:W3CDTF">2026-10-16T11:15:36Z</dcterms:modified>
</cp:coreProperties>
</file>